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261" r:id="rId5"/>
    <p:sldId id="315" r:id="rId6"/>
    <p:sldId id="257" r:id="rId7"/>
    <p:sldId id="316" r:id="rId8"/>
    <p:sldId id="260" r:id="rId9"/>
    <p:sldId id="320" r:id="rId10"/>
    <p:sldId id="262" r:id="rId11"/>
    <p:sldId id="264" r:id="rId12"/>
    <p:sldId id="321" r:id="rId13"/>
    <p:sldId id="277" r:id="rId14"/>
    <p:sldId id="311" r:id="rId15"/>
    <p:sldId id="317" r:id="rId16"/>
    <p:sldId id="318" r:id="rId17"/>
    <p:sldId id="319" r:id="rId18"/>
    <p:sldId id="289" r:id="rId19"/>
    <p:sldId id="312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544FE80-6C9C-450B-9784-8462905051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18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5a1164c1c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5a1164c1c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5a1164c1ce_1_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5a1164c1ce_1_8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5a1164c1ce_1_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25a1164c1ce_1_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5a1164c1ce_1_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25a1164c1ce_1_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5a1164c1ce_1_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25a1164c1ce_1_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5a1164c1ce_1_9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25a1164c1ce_1_9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25a1164c1ce_1_1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25a1164c1ce_1_1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5a1164c1ce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5a1164c1ce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58daf4ce9a_1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58daf4ce9a_1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58daf4ce9a_1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58daf4ce9a_1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5a1164c1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5a1164c1c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5a1164c1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5a1164c1c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4dab5290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4dab5290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58daf4ce9a_1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58daf4ce9a_1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5a1164c1ce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5a1164c1ce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5a1164c1c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5a1164c1c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73200" y="2191894"/>
            <a:ext cx="3429000" cy="128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73200" y="1201606"/>
            <a:ext cx="3429000" cy="68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0" y="125"/>
            <a:ext cx="342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2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 header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1143000" y="2228850"/>
            <a:ext cx="3429000" cy="7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1143000" y="1429650"/>
            <a:ext cx="34290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143000" y="3028050"/>
            <a:ext cx="34290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"/>
          <p:cNvSpPr>
            <a:spLocks noGrp="1"/>
          </p:cNvSpPr>
          <p:nvPr>
            <p:ph type="pic" idx="3"/>
          </p:nvPr>
        </p:nvSpPr>
        <p:spPr>
          <a:xfrm>
            <a:off x="5715000" y="125"/>
            <a:ext cx="342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 and body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572000" y="535000"/>
            <a:ext cx="3856800" cy="109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9pPr>
          </a:lstStyle>
          <a:p/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572000" y="1778200"/>
            <a:ext cx="3856800" cy="229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0" name="Google Shape;20;p4"/>
          <p:cNvSpPr>
            <a:spLocks noGrp="1"/>
          </p:cNvSpPr>
          <p:nvPr>
            <p:ph type="pic" idx="2"/>
          </p:nvPr>
        </p:nvSpPr>
        <p:spPr>
          <a:xfrm>
            <a:off x="0" y="125"/>
            <a:ext cx="342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chemeClr val="dk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>
            <a:spLocks noGrp="1"/>
          </p:cNvSpPr>
          <p:nvPr>
            <p:ph type="subTitle" idx="1"/>
          </p:nvPr>
        </p:nvSpPr>
        <p:spPr>
          <a:xfrm>
            <a:off x="715100" y="1860375"/>
            <a:ext cx="3856800" cy="39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0"/>
          <p:cNvSpPr txBox="1">
            <a:spLocks noGrp="1"/>
          </p:cNvSpPr>
          <p:nvPr>
            <p:ph type="subTitle" idx="2"/>
          </p:nvPr>
        </p:nvSpPr>
        <p:spPr>
          <a:xfrm>
            <a:off x="715100" y="1476375"/>
            <a:ext cx="3856800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38568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 Medium"/>
              <a:buNone/>
              <a:defRPr sz="3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 Medium"/>
              <a:buNone/>
              <a:defRPr sz="3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 Medium"/>
              <a:buNone/>
              <a:defRPr sz="3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 Medium"/>
              <a:buNone/>
              <a:defRPr sz="3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 Medium"/>
              <a:buNone/>
              <a:defRPr sz="3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 Medium"/>
              <a:buNone/>
              <a:defRPr sz="3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 Medium"/>
              <a:buNone/>
              <a:defRPr sz="3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 Medium"/>
              <a:buNone/>
              <a:defRPr sz="3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 Medium"/>
              <a:buNone/>
              <a:defRPr sz="3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9pPr>
          </a:lstStyle>
          <a:p/>
        </p:txBody>
      </p:sp>
      <p:sp>
        <p:nvSpPr>
          <p:cNvPr id="91" name="Google Shape;91;p20"/>
          <p:cNvSpPr txBox="1">
            <a:spLocks noGrp="1"/>
          </p:cNvSpPr>
          <p:nvPr>
            <p:ph type="subTitle" idx="3"/>
          </p:nvPr>
        </p:nvSpPr>
        <p:spPr>
          <a:xfrm>
            <a:off x="715100" y="2796675"/>
            <a:ext cx="3856800" cy="39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0"/>
          <p:cNvSpPr txBox="1">
            <a:spLocks noGrp="1"/>
          </p:cNvSpPr>
          <p:nvPr>
            <p:ph type="subTitle" idx="4"/>
          </p:nvPr>
        </p:nvSpPr>
        <p:spPr>
          <a:xfrm>
            <a:off x="715100" y="2412675"/>
            <a:ext cx="3856800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0"/>
          <p:cNvSpPr txBox="1">
            <a:spLocks noGrp="1"/>
          </p:cNvSpPr>
          <p:nvPr>
            <p:ph type="subTitle" idx="5"/>
          </p:nvPr>
        </p:nvSpPr>
        <p:spPr>
          <a:xfrm>
            <a:off x="715100" y="3732975"/>
            <a:ext cx="3856800" cy="39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0"/>
          <p:cNvSpPr txBox="1">
            <a:spLocks noGrp="1"/>
          </p:cNvSpPr>
          <p:nvPr>
            <p:ph type="subTitle" idx="6"/>
          </p:nvPr>
        </p:nvSpPr>
        <p:spPr>
          <a:xfrm>
            <a:off x="715100" y="3348975"/>
            <a:ext cx="3856800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0"/>
          <p:cNvSpPr>
            <a:spLocks noGrp="1"/>
          </p:cNvSpPr>
          <p:nvPr>
            <p:ph type="pic" idx="7"/>
          </p:nvPr>
        </p:nvSpPr>
        <p:spPr>
          <a:xfrm>
            <a:off x="5715000" y="125"/>
            <a:ext cx="342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>
            <a:spLocks noGrp="1"/>
          </p:cNvSpPr>
          <p:nvPr>
            <p:ph type="subTitle" idx="1"/>
          </p:nvPr>
        </p:nvSpPr>
        <p:spPr>
          <a:xfrm>
            <a:off x="715100" y="2037825"/>
            <a:ext cx="3856800" cy="6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2"/>
          <p:cNvSpPr txBox="1">
            <a:spLocks noGrp="1"/>
          </p:cNvSpPr>
          <p:nvPr>
            <p:ph type="subTitle" idx="2"/>
          </p:nvPr>
        </p:nvSpPr>
        <p:spPr>
          <a:xfrm>
            <a:off x="715100" y="3341025"/>
            <a:ext cx="3856800" cy="6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2"/>
          <p:cNvSpPr txBox="1">
            <a:spLocks noGrp="1"/>
          </p:cNvSpPr>
          <p:nvPr>
            <p:ph type="subTitle" idx="3"/>
          </p:nvPr>
        </p:nvSpPr>
        <p:spPr>
          <a:xfrm>
            <a:off x="715100" y="1653825"/>
            <a:ext cx="3856800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8" name="Google Shape;108;p22"/>
          <p:cNvSpPr txBox="1">
            <a:spLocks noGrp="1"/>
          </p:cNvSpPr>
          <p:nvPr>
            <p:ph type="subTitle" idx="4"/>
          </p:nvPr>
        </p:nvSpPr>
        <p:spPr>
          <a:xfrm>
            <a:off x="715100" y="2957025"/>
            <a:ext cx="3856800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9pPr>
          </a:lstStyle>
          <a:p/>
        </p:txBody>
      </p:sp>
      <p:sp>
        <p:nvSpPr>
          <p:cNvPr id="110" name="Google Shape;110;p22"/>
          <p:cNvSpPr txBox="1">
            <a:spLocks noGrp="1"/>
          </p:cNvSpPr>
          <p:nvPr>
            <p:ph type="subTitle" idx="5"/>
          </p:nvPr>
        </p:nvSpPr>
        <p:spPr>
          <a:xfrm>
            <a:off x="4572000" y="2037825"/>
            <a:ext cx="3856800" cy="6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2"/>
          <p:cNvSpPr txBox="1">
            <a:spLocks noGrp="1"/>
          </p:cNvSpPr>
          <p:nvPr>
            <p:ph type="subTitle" idx="6"/>
          </p:nvPr>
        </p:nvSpPr>
        <p:spPr>
          <a:xfrm>
            <a:off x="4572000" y="3341025"/>
            <a:ext cx="3856800" cy="6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2"/>
          <p:cNvSpPr txBox="1">
            <a:spLocks noGrp="1"/>
          </p:cNvSpPr>
          <p:nvPr>
            <p:ph type="subTitle" idx="7"/>
          </p:nvPr>
        </p:nvSpPr>
        <p:spPr>
          <a:xfrm>
            <a:off x="4572000" y="1653825"/>
            <a:ext cx="3856800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3" name="Google Shape;113;p22"/>
          <p:cNvSpPr txBox="1">
            <a:spLocks noGrp="1"/>
          </p:cNvSpPr>
          <p:nvPr>
            <p:ph type="subTitle" idx="8"/>
          </p:nvPr>
        </p:nvSpPr>
        <p:spPr>
          <a:xfrm>
            <a:off x="4572000" y="2957025"/>
            <a:ext cx="3856800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dk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 hasCustomPrompt="1"/>
          </p:nvPr>
        </p:nvSpPr>
        <p:spPr>
          <a:xfrm>
            <a:off x="1143000" y="1447650"/>
            <a:ext cx="3429000" cy="14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" name="Google Shape;42;p11"/>
          <p:cNvSpPr txBox="1">
            <a:spLocks noGrp="1"/>
          </p:cNvSpPr>
          <p:nvPr>
            <p:ph type="subTitle" idx="1"/>
          </p:nvPr>
        </p:nvSpPr>
        <p:spPr>
          <a:xfrm>
            <a:off x="1143000" y="2852850"/>
            <a:ext cx="3429000" cy="6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1"/>
          <p:cNvSpPr>
            <a:spLocks noGrp="1"/>
          </p:cNvSpPr>
          <p:nvPr>
            <p:ph type="pic" idx="2"/>
          </p:nvPr>
        </p:nvSpPr>
        <p:spPr>
          <a:xfrm>
            <a:off x="5715000" y="125"/>
            <a:ext cx="342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bg>
      <p:bgPr>
        <a:solidFill>
          <a:schemeClr val="dk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"/>
              <a:buNone/>
              <a:defRPr sz="3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"/>
              <a:buNone/>
              <a:defRPr sz="3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"/>
              <a:buNone/>
              <a:defRPr sz="3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"/>
              <a:buNone/>
              <a:defRPr sz="3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"/>
              <a:buNone/>
              <a:defRPr sz="3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"/>
              <a:buNone/>
              <a:defRPr sz="3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"/>
              <a:buNone/>
              <a:defRPr sz="3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"/>
              <a:buNone/>
              <a:defRPr sz="30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715100" y="1804725"/>
            <a:ext cx="3856800" cy="208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●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○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■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●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○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■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●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○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■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571900" y="1804725"/>
            <a:ext cx="3856800" cy="208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●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○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■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●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○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■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●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○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■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bg>
      <p:bgPr>
        <a:solidFill>
          <a:schemeClr val="l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2241388" y="15567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6" name="Google Shape;36;p9"/>
          <p:cNvSpPr txBox="1">
            <a:spLocks noGrp="1"/>
          </p:cNvSpPr>
          <p:nvPr>
            <p:ph type="subTitle" idx="1"/>
          </p:nvPr>
        </p:nvSpPr>
        <p:spPr>
          <a:xfrm>
            <a:off x="2241513" y="2398500"/>
            <a:ext cx="4661100" cy="11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715100" y="3968300"/>
            <a:ext cx="7713600" cy="640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dk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 hasCustomPrompt="1"/>
          </p:nvPr>
        </p:nvSpPr>
        <p:spPr>
          <a:xfrm>
            <a:off x="715100" y="1804725"/>
            <a:ext cx="494100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1400" u="sng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1"/>
          </p:nvPr>
        </p:nvSpPr>
        <p:spPr>
          <a:xfrm>
            <a:off x="1209207" y="1804725"/>
            <a:ext cx="1874400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47370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264992"/>
            <a:ext cx="494100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1400" u="sng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4"/>
          </p:nvPr>
        </p:nvSpPr>
        <p:spPr>
          <a:xfrm>
            <a:off x="1209207" y="2264989"/>
            <a:ext cx="1874400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3"/>
          <p:cNvSpPr txBox="1">
            <a:spLocks noGrp="1"/>
          </p:cNvSpPr>
          <p:nvPr>
            <p:ph type="title" idx="5" hasCustomPrompt="1"/>
          </p:nvPr>
        </p:nvSpPr>
        <p:spPr>
          <a:xfrm>
            <a:off x="715100" y="2725258"/>
            <a:ext cx="494100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1400" u="sng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6"/>
          </p:nvPr>
        </p:nvSpPr>
        <p:spPr>
          <a:xfrm>
            <a:off x="1209207" y="2725253"/>
            <a:ext cx="1874400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3"/>
          <p:cNvSpPr txBox="1">
            <a:spLocks noGrp="1"/>
          </p:cNvSpPr>
          <p:nvPr>
            <p:ph type="title" idx="7" hasCustomPrompt="1"/>
          </p:nvPr>
        </p:nvSpPr>
        <p:spPr>
          <a:xfrm>
            <a:off x="715100" y="3185525"/>
            <a:ext cx="494100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1400" u="sng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8"/>
          </p:nvPr>
        </p:nvSpPr>
        <p:spPr>
          <a:xfrm>
            <a:off x="1209207" y="3185517"/>
            <a:ext cx="1874400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13"/>
          <p:cNvSpPr txBox="1">
            <a:spLocks noGrp="1"/>
          </p:cNvSpPr>
          <p:nvPr>
            <p:ph type="title" idx="9" hasCustomPrompt="1"/>
          </p:nvPr>
        </p:nvSpPr>
        <p:spPr>
          <a:xfrm>
            <a:off x="3083601" y="1804725"/>
            <a:ext cx="494100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1400" u="sng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3"/>
          </p:nvPr>
        </p:nvSpPr>
        <p:spPr>
          <a:xfrm>
            <a:off x="3577711" y="1804725"/>
            <a:ext cx="1874400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3"/>
          <p:cNvSpPr txBox="1">
            <a:spLocks noGrp="1"/>
          </p:cNvSpPr>
          <p:nvPr>
            <p:ph type="title" idx="14" hasCustomPrompt="1"/>
          </p:nvPr>
        </p:nvSpPr>
        <p:spPr>
          <a:xfrm>
            <a:off x="3083601" y="2264991"/>
            <a:ext cx="494100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1400" u="sng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5"/>
          </p:nvPr>
        </p:nvSpPr>
        <p:spPr>
          <a:xfrm>
            <a:off x="3577711" y="2264989"/>
            <a:ext cx="1874400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3"/>
          <p:cNvSpPr txBox="1">
            <a:spLocks noGrp="1"/>
          </p:cNvSpPr>
          <p:nvPr>
            <p:ph type="title" idx="16" hasCustomPrompt="1"/>
          </p:nvPr>
        </p:nvSpPr>
        <p:spPr>
          <a:xfrm>
            <a:off x="3083601" y="2725257"/>
            <a:ext cx="494100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1400" u="sng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7"/>
          </p:nvPr>
        </p:nvSpPr>
        <p:spPr>
          <a:xfrm>
            <a:off x="3577711" y="2725253"/>
            <a:ext cx="1874400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13"/>
          <p:cNvSpPr txBox="1">
            <a:spLocks noGrp="1"/>
          </p:cNvSpPr>
          <p:nvPr>
            <p:ph type="title" idx="18" hasCustomPrompt="1"/>
          </p:nvPr>
        </p:nvSpPr>
        <p:spPr>
          <a:xfrm>
            <a:off x="3083601" y="3185523"/>
            <a:ext cx="494100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1400" u="sng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9"/>
          </p:nvPr>
        </p:nvSpPr>
        <p:spPr>
          <a:xfrm>
            <a:off x="3577711" y="3185517"/>
            <a:ext cx="1874400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3"/>
          <p:cNvSpPr>
            <a:spLocks noGrp="1"/>
          </p:cNvSpPr>
          <p:nvPr>
            <p:ph type="pic" idx="20"/>
          </p:nvPr>
        </p:nvSpPr>
        <p:spPr>
          <a:xfrm>
            <a:off x="5715000" y="125"/>
            <a:ext cx="342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_1_1">
    <p:bg>
      <p:bgPr>
        <a:solidFill>
          <a:schemeClr val="dk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1142994" y="1766850"/>
            <a:ext cx="34290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 Medium"/>
              <a:buNone/>
              <a:defRPr sz="3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 Medium"/>
              <a:buNone/>
              <a:defRPr sz="3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 Medium"/>
              <a:buNone/>
              <a:defRPr sz="3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 Medium"/>
              <a:buNone/>
              <a:defRPr sz="3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 Medium"/>
              <a:buNone/>
              <a:defRPr sz="3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 Medium"/>
              <a:buNone/>
              <a:defRPr sz="3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 Medium"/>
              <a:buNone/>
              <a:defRPr sz="3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 Medium"/>
              <a:buNone/>
              <a:defRPr sz="3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 Medium"/>
              <a:buNone/>
              <a:defRPr sz="3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9pPr>
          </a:lstStyle>
          <a:p/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1142994" y="2407050"/>
            <a:ext cx="3429000" cy="81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●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○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■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●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○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■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●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○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■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bg>
      <p:bgPr>
        <a:solidFill>
          <a:schemeClr val="dk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 Medium"/>
              <a:buNone/>
              <a:defRPr sz="3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 Medium"/>
              <a:buNone/>
              <a:defRPr sz="3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 Medium"/>
              <a:buNone/>
              <a:defRPr sz="3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 Medium"/>
              <a:buNone/>
              <a:defRPr sz="3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 Medium"/>
              <a:buNone/>
              <a:defRPr sz="3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 Medium"/>
              <a:buNone/>
              <a:defRPr sz="3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 Medium"/>
              <a:buNone/>
              <a:defRPr sz="3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 Medium"/>
              <a:buNone/>
              <a:defRPr sz="3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bin Medium"/>
              <a:buNone/>
              <a:defRPr sz="3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9pPr>
          </a:lstStyle>
          <a:p/>
        </p:txBody>
      </p:sp>
      <p:sp>
        <p:nvSpPr>
          <p:cNvPr id="98" name="Google Shape;98;p21"/>
          <p:cNvSpPr txBox="1">
            <a:spLocks noGrp="1"/>
          </p:cNvSpPr>
          <p:nvPr>
            <p:ph type="subTitle" idx="1"/>
          </p:nvPr>
        </p:nvSpPr>
        <p:spPr>
          <a:xfrm>
            <a:off x="715100" y="3206625"/>
            <a:ext cx="2268000" cy="61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1"/>
          <p:cNvSpPr txBox="1">
            <a:spLocks noGrp="1"/>
          </p:cNvSpPr>
          <p:nvPr>
            <p:ph type="subTitle" idx="2"/>
          </p:nvPr>
        </p:nvSpPr>
        <p:spPr>
          <a:xfrm>
            <a:off x="715100" y="2822625"/>
            <a:ext cx="2268000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1"/>
          <p:cNvSpPr txBox="1">
            <a:spLocks noGrp="1"/>
          </p:cNvSpPr>
          <p:nvPr>
            <p:ph type="subTitle" idx="3"/>
          </p:nvPr>
        </p:nvSpPr>
        <p:spPr>
          <a:xfrm>
            <a:off x="3438000" y="3206625"/>
            <a:ext cx="2268000" cy="61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21"/>
          <p:cNvSpPr txBox="1">
            <a:spLocks noGrp="1"/>
          </p:cNvSpPr>
          <p:nvPr>
            <p:ph type="subTitle" idx="4"/>
          </p:nvPr>
        </p:nvSpPr>
        <p:spPr>
          <a:xfrm>
            <a:off x="3438000" y="2822625"/>
            <a:ext cx="2268000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21"/>
          <p:cNvSpPr txBox="1">
            <a:spLocks noGrp="1"/>
          </p:cNvSpPr>
          <p:nvPr>
            <p:ph type="subTitle" idx="5"/>
          </p:nvPr>
        </p:nvSpPr>
        <p:spPr>
          <a:xfrm>
            <a:off x="6160900" y="3206625"/>
            <a:ext cx="2268000" cy="61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21"/>
          <p:cNvSpPr txBox="1">
            <a:spLocks noGrp="1"/>
          </p:cNvSpPr>
          <p:nvPr>
            <p:ph type="subTitle" idx="6"/>
          </p:nvPr>
        </p:nvSpPr>
        <p:spPr>
          <a:xfrm>
            <a:off x="6160900" y="2822625"/>
            <a:ext cx="2268000" cy="46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000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75200"/>
            <a:ext cx="7713900" cy="3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4CC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3"/>
          <p:cNvSpPr txBox="1">
            <a:spLocks noGrp="1"/>
          </p:cNvSpPr>
          <p:nvPr>
            <p:ph type="ctrTitle"/>
          </p:nvPr>
        </p:nvSpPr>
        <p:spPr>
          <a:xfrm>
            <a:off x="4573200" y="2191894"/>
            <a:ext cx="3429000" cy="128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北京市旅游</a:t>
            </a:r>
            <a:br>
              <a:rPr lang="en-US" altLang="zh-CN" dirty="0"/>
            </a:br>
            <a:r>
              <a:rPr lang="zh-CN" altLang="en-US" dirty="0"/>
              <a:t>路线推荐</a:t>
            </a:r>
            <a:endParaRPr dirty="0"/>
          </a:p>
        </p:txBody>
      </p:sp>
      <p:sp>
        <p:nvSpPr>
          <p:cNvPr id="167" name="Google Shape;167;p33"/>
          <p:cNvSpPr txBox="1">
            <a:spLocks noGrp="1"/>
          </p:cNvSpPr>
          <p:nvPr>
            <p:ph type="subTitle" idx="1"/>
          </p:nvPr>
        </p:nvSpPr>
        <p:spPr>
          <a:xfrm>
            <a:off x="4573200" y="1201606"/>
            <a:ext cx="3429000" cy="68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/>
              <a:t>去你想去的地方</a:t>
            </a:r>
            <a:endParaRPr lang="en-US" altLang="zh-CN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/>
              <a:t>来一段说走就走的旅行</a:t>
            </a:r>
            <a:endParaRPr lang="en-US" altLang="zh-CN" b="1" dirty="0"/>
          </a:p>
        </p:txBody>
      </p:sp>
      <p:cxnSp>
        <p:nvCxnSpPr>
          <p:cNvPr id="168" name="Google Shape;168;p33"/>
          <p:cNvCxnSpPr/>
          <p:nvPr/>
        </p:nvCxnSpPr>
        <p:spPr>
          <a:xfrm>
            <a:off x="5998050" y="3941894"/>
            <a:ext cx="5793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" name="图片占位符 10"/>
          <p:cNvPicPr>
            <a:picLocks noGrp="1" noChangeAspect="1"/>
          </p:cNvPicPr>
          <p:nvPr>
            <p:ph type="pic" idx="2"/>
          </p:nvPr>
        </p:nvPicPr>
        <p:blipFill>
          <a:blip r:embed="rId1"/>
          <a:srcRect l="27778" r="27778"/>
          <a:stretch>
            <a:fillRect/>
          </a:stretch>
        </p:blipFill>
        <p:spPr/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38568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d.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后端模块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8" name="Google Shape;248;p41"/>
          <p:cNvSpPr txBox="1">
            <a:spLocks noGrp="1"/>
          </p:cNvSpPr>
          <p:nvPr>
            <p:ph type="subTitle" idx="5"/>
          </p:nvPr>
        </p:nvSpPr>
        <p:spPr>
          <a:xfrm>
            <a:off x="834369" y="1175200"/>
            <a:ext cx="38568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功能：接收用户请求，调用推荐算法模块，返回推荐的景点和路线。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/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/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技术：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Django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Python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）。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/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/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设计：提供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RESTful API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，确保系统的高扩展性，支持多种设备访问。</a:t>
            </a:r>
            <a:endParaRPr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50" name="Google Shape;250;p41"/>
          <p:cNvPicPr preferRelativeResize="0">
            <a:picLocks noGrp="1"/>
          </p:cNvPicPr>
          <p:nvPr>
            <p:ph type="pic" idx="7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5715000" y="125"/>
            <a:ext cx="3429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4"/>
          <p:cNvSpPr txBox="1">
            <a:spLocks noGrp="1"/>
          </p:cNvSpPr>
          <p:nvPr>
            <p:ph type="title"/>
          </p:nvPr>
        </p:nvSpPr>
        <p:spPr>
          <a:xfrm>
            <a:off x="1214307" y="1869150"/>
            <a:ext cx="3429000" cy="140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u="sng" dirty="0"/>
              <a:t>03</a:t>
            </a:r>
            <a:br>
              <a:rPr lang="en-GB" sz="4000" dirty="0"/>
            </a:br>
            <a:r>
              <a:rPr lang="zh-CN" altLang="en-US" sz="4000" dirty="0"/>
              <a:t>软件测试</a:t>
            </a:r>
            <a:r>
              <a:rPr lang="en-GB" sz="4000" dirty="0"/>
              <a:t> </a:t>
            </a:r>
            <a:endParaRPr sz="4000" dirty="0"/>
          </a:p>
        </p:txBody>
      </p:sp>
      <p:pic>
        <p:nvPicPr>
          <p:cNvPr id="572" name="Google Shape;572;p5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5715000" y="125"/>
            <a:ext cx="3429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9"/>
          <p:cNvSpPr txBox="1">
            <a:spLocks noGrp="1"/>
          </p:cNvSpPr>
          <p:nvPr>
            <p:ph type="title"/>
          </p:nvPr>
        </p:nvSpPr>
        <p:spPr>
          <a:xfrm>
            <a:off x="405137" y="734351"/>
            <a:ext cx="2514594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03 </a:t>
            </a:r>
            <a:r>
              <a:rPr lang="zh-CN" altLang="en-US" dirty="0"/>
              <a:t>软件测试</a:t>
            </a:r>
            <a:endParaRPr dirty="0"/>
          </a:p>
        </p:txBody>
      </p:sp>
      <p:sp>
        <p:nvSpPr>
          <p:cNvPr id="631" name="Google Shape;631;p59"/>
          <p:cNvSpPr txBox="1">
            <a:spLocks noGrp="1"/>
          </p:cNvSpPr>
          <p:nvPr>
            <p:ph type="body" idx="1"/>
          </p:nvPr>
        </p:nvSpPr>
        <p:spPr>
          <a:xfrm>
            <a:off x="405137" y="1807669"/>
            <a:ext cx="5471351" cy="24550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lnSpc>
                <a:spcPct val="150000"/>
              </a:lnSpc>
              <a:buNone/>
            </a:pPr>
            <a:r>
              <a:rPr lang="en-US" altLang="zh-CN" sz="2000" b="1" dirty="0"/>
              <a:t>a. </a:t>
            </a:r>
            <a:r>
              <a:rPr lang="zh-CN" altLang="en-US" sz="2000" b="1" dirty="0"/>
              <a:t>测试计划</a:t>
            </a:r>
            <a:endParaRPr lang="zh-CN" altLang="en-US" sz="2000" b="1" dirty="0"/>
          </a:p>
          <a:p>
            <a:pPr algn="l">
              <a:lnSpc>
                <a:spcPct val="150000"/>
              </a:lnSpc>
            </a:pPr>
            <a:r>
              <a:rPr lang="zh-CN" altLang="en-US" sz="1600" dirty="0"/>
              <a:t>测试目标：确保系统功能的正确性、性能和安全性。</a:t>
            </a:r>
            <a:endParaRPr lang="zh-CN" altLang="en-US" sz="1600" dirty="0"/>
          </a:p>
          <a:p>
            <a:pPr algn="l">
              <a:lnSpc>
                <a:spcPct val="150000"/>
              </a:lnSpc>
            </a:pPr>
            <a:r>
              <a:rPr lang="zh-CN" altLang="en-US" sz="1600" dirty="0"/>
              <a:t>测试范围：包括所有功能模块和非功能需求。</a:t>
            </a:r>
            <a:endParaRPr lang="zh-CN" altLang="en-US" sz="1600" dirty="0"/>
          </a:p>
          <a:p>
            <a:pPr algn="l">
              <a:lnSpc>
                <a:spcPct val="150000"/>
              </a:lnSpc>
            </a:pPr>
            <a:r>
              <a:rPr lang="zh-CN" altLang="en-US" sz="1600" dirty="0"/>
              <a:t>测试策略：采用黑盒测试和白盒测试相结合的方法。</a:t>
            </a:r>
            <a:endParaRPr lang="zh-CN" altLang="en-US" sz="1600" dirty="0"/>
          </a:p>
        </p:txBody>
      </p:sp>
      <p:sp>
        <p:nvSpPr>
          <p:cNvPr id="632" name="Google Shape;632;p59"/>
          <p:cNvSpPr/>
          <p:nvPr/>
        </p:nvSpPr>
        <p:spPr>
          <a:xfrm>
            <a:off x="6361266" y="1200781"/>
            <a:ext cx="1511578" cy="2884195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33" name="Google Shape;633;p59"/>
          <p:cNvGrpSpPr/>
          <p:nvPr/>
        </p:nvGrpSpPr>
        <p:grpSpPr>
          <a:xfrm>
            <a:off x="6361266" y="944544"/>
            <a:ext cx="1666156" cy="3382008"/>
            <a:chOff x="5186401" y="494525"/>
            <a:chExt cx="1834973" cy="3724678"/>
          </a:xfrm>
        </p:grpSpPr>
        <p:sp>
          <p:nvSpPr>
            <p:cNvPr id="634" name="Google Shape;634;p59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5" name="Google Shape;635;p59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636" name="Google Shape;636;p59"/>
          <p:cNvPicPr preferRelativeResize="0"/>
          <p:nvPr/>
        </p:nvPicPr>
        <p:blipFill rotWithShape="1">
          <a:blip r:embed="rId1"/>
          <a:srcRect l="7030" r="63489"/>
          <a:stretch>
            <a:fillRect/>
          </a:stretch>
        </p:blipFill>
        <p:spPr>
          <a:xfrm>
            <a:off x="6438594" y="1110298"/>
            <a:ext cx="1511501" cy="2884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9"/>
          <p:cNvSpPr txBox="1">
            <a:spLocks noGrp="1"/>
          </p:cNvSpPr>
          <p:nvPr>
            <p:ph type="title"/>
          </p:nvPr>
        </p:nvSpPr>
        <p:spPr>
          <a:xfrm>
            <a:off x="138113" y="149998"/>
            <a:ext cx="2514594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03 </a:t>
            </a:r>
            <a:r>
              <a:rPr lang="zh-CN" altLang="en-US" dirty="0"/>
              <a:t>软件测试</a:t>
            </a:r>
            <a:endParaRPr dirty="0"/>
          </a:p>
        </p:txBody>
      </p:sp>
      <p:sp>
        <p:nvSpPr>
          <p:cNvPr id="631" name="Google Shape;631;p59"/>
          <p:cNvSpPr txBox="1">
            <a:spLocks noGrp="1"/>
          </p:cNvSpPr>
          <p:nvPr>
            <p:ph type="body" idx="1"/>
          </p:nvPr>
        </p:nvSpPr>
        <p:spPr>
          <a:xfrm>
            <a:off x="191218" y="880685"/>
            <a:ext cx="5764965" cy="38508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lnSpc>
                <a:spcPct val="150000"/>
              </a:lnSpc>
              <a:buNone/>
            </a:pPr>
            <a:r>
              <a:rPr lang="en-US" altLang="zh-CN" sz="2000" b="1" dirty="0"/>
              <a:t>b. </a:t>
            </a:r>
            <a:r>
              <a:rPr lang="zh-CN" altLang="en-US" sz="2000" b="1" dirty="0"/>
              <a:t>功能测试</a:t>
            </a:r>
            <a:endParaRPr lang="zh-CN" altLang="en-US" sz="2000" b="1" dirty="0"/>
          </a:p>
          <a:p>
            <a:pPr algn="l">
              <a:lnSpc>
                <a:spcPct val="150000"/>
              </a:lnSpc>
            </a:pPr>
            <a:r>
              <a:rPr lang="zh-CN" altLang="en-US" sz="1600" dirty="0"/>
              <a:t>用户管理模块：测试注册、登录、信息管理和安全设置等功能。</a:t>
            </a:r>
            <a:endParaRPr lang="zh-CN" altLang="en-US" sz="1600" dirty="0"/>
          </a:p>
          <a:p>
            <a:pPr algn="l">
              <a:lnSpc>
                <a:spcPct val="150000"/>
              </a:lnSpc>
            </a:pPr>
            <a:r>
              <a:rPr lang="zh-CN" altLang="en-US" sz="1600" dirty="0"/>
              <a:t>景点信息管理模块：测试景点信息的录入、更新和查询等功能。</a:t>
            </a:r>
            <a:endParaRPr lang="zh-CN" altLang="en-US" sz="1600" dirty="0"/>
          </a:p>
          <a:p>
            <a:pPr algn="l">
              <a:lnSpc>
                <a:spcPct val="150000"/>
              </a:lnSpc>
            </a:pPr>
            <a:r>
              <a:rPr lang="zh-CN" altLang="en-US" sz="1600" dirty="0"/>
              <a:t>门票预订模块：测试门票的在线预订、支付和确认等功能。</a:t>
            </a:r>
            <a:endParaRPr lang="zh-CN" altLang="en-US" sz="1600" dirty="0"/>
          </a:p>
          <a:p>
            <a:pPr algn="l">
              <a:lnSpc>
                <a:spcPct val="150000"/>
              </a:lnSpc>
            </a:pPr>
            <a:r>
              <a:rPr lang="zh-CN" altLang="en-US" sz="1600" dirty="0"/>
              <a:t>酒店预订模块：测试酒店信息的搜索、筛选和预订等功能。</a:t>
            </a:r>
            <a:endParaRPr lang="zh-CN" altLang="en-US" sz="1600" dirty="0"/>
          </a:p>
          <a:p>
            <a:pPr algn="l">
              <a:lnSpc>
                <a:spcPct val="150000"/>
              </a:lnSpc>
            </a:pPr>
            <a:r>
              <a:rPr lang="zh-CN" altLang="en-US" sz="1600" dirty="0"/>
              <a:t>旅游攻略模块：测试旅游攻略的录入、更新和查询等功能。</a:t>
            </a:r>
            <a:endParaRPr lang="zh-CN" altLang="en-US" sz="1600" dirty="0"/>
          </a:p>
          <a:p>
            <a:pPr algn="l">
              <a:lnSpc>
                <a:spcPct val="150000"/>
              </a:lnSpc>
            </a:pPr>
            <a:r>
              <a:rPr lang="zh-CN" altLang="en-US" sz="1600" dirty="0"/>
              <a:t>个人中心模块：测试用户的收藏、旅行计划和旅行日记的管理等功能。</a:t>
            </a:r>
            <a:endParaRPr lang="zh-CN" altLang="en-US" sz="1600" dirty="0"/>
          </a:p>
        </p:txBody>
      </p:sp>
      <p:sp>
        <p:nvSpPr>
          <p:cNvPr id="632" name="Google Shape;632;p59"/>
          <p:cNvSpPr/>
          <p:nvPr/>
        </p:nvSpPr>
        <p:spPr>
          <a:xfrm>
            <a:off x="6411536" y="1220190"/>
            <a:ext cx="1511578" cy="2884195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33" name="Google Shape;633;p59"/>
          <p:cNvGrpSpPr/>
          <p:nvPr/>
        </p:nvGrpSpPr>
        <p:grpSpPr>
          <a:xfrm>
            <a:off x="6411536" y="963953"/>
            <a:ext cx="1666156" cy="3382008"/>
            <a:chOff x="5186401" y="494525"/>
            <a:chExt cx="1834973" cy="3724678"/>
          </a:xfrm>
        </p:grpSpPr>
        <p:sp>
          <p:nvSpPr>
            <p:cNvPr id="634" name="Google Shape;634;p59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5" name="Google Shape;635;p59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636" name="Google Shape;636;p59"/>
          <p:cNvPicPr preferRelativeResize="0"/>
          <p:nvPr/>
        </p:nvPicPr>
        <p:blipFill rotWithShape="1">
          <a:blip r:embed="rId1"/>
          <a:srcRect l="7030" r="63489"/>
          <a:stretch>
            <a:fillRect/>
          </a:stretch>
        </p:blipFill>
        <p:spPr>
          <a:xfrm>
            <a:off x="6488864" y="1129707"/>
            <a:ext cx="1511501" cy="2884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9"/>
          <p:cNvSpPr txBox="1">
            <a:spLocks noGrp="1"/>
          </p:cNvSpPr>
          <p:nvPr>
            <p:ph type="title"/>
          </p:nvPr>
        </p:nvSpPr>
        <p:spPr>
          <a:xfrm>
            <a:off x="138113" y="149998"/>
            <a:ext cx="2514594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03 </a:t>
            </a:r>
            <a:r>
              <a:rPr lang="zh-CN" altLang="en-US" dirty="0"/>
              <a:t>软件测试</a:t>
            </a:r>
            <a:endParaRPr dirty="0"/>
          </a:p>
        </p:txBody>
      </p:sp>
      <p:sp>
        <p:nvSpPr>
          <p:cNvPr id="631" name="Google Shape;631;p59"/>
          <p:cNvSpPr txBox="1">
            <a:spLocks noGrp="1"/>
          </p:cNvSpPr>
          <p:nvPr>
            <p:ph type="body" idx="1"/>
          </p:nvPr>
        </p:nvSpPr>
        <p:spPr>
          <a:xfrm>
            <a:off x="191218" y="880685"/>
            <a:ext cx="5634572" cy="38508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lnSpc>
                <a:spcPct val="150000"/>
              </a:lnSpc>
              <a:buNone/>
            </a:pPr>
            <a:r>
              <a:rPr lang="en-US" altLang="zh-CN" sz="2000" b="1" dirty="0"/>
              <a:t>c. </a:t>
            </a:r>
            <a:r>
              <a:rPr lang="zh-CN" altLang="en-US" sz="2000" b="1" dirty="0"/>
              <a:t>性能测试</a:t>
            </a:r>
            <a:endParaRPr lang="zh-CN" altLang="en-US" sz="2000" b="1" dirty="0"/>
          </a:p>
          <a:p>
            <a:pPr algn="l">
              <a:lnSpc>
                <a:spcPct val="150000"/>
              </a:lnSpc>
            </a:pPr>
            <a:r>
              <a:rPr lang="zh-CN" altLang="en-US" sz="1600" dirty="0"/>
              <a:t>并发测试：使用工具模拟高并发访问，测试系统的响应时间和稳定性。</a:t>
            </a:r>
            <a:endParaRPr lang="zh-CN" altLang="en-US" sz="1600" dirty="0"/>
          </a:p>
          <a:p>
            <a:pPr algn="l">
              <a:lnSpc>
                <a:spcPct val="150000"/>
              </a:lnSpc>
            </a:pPr>
            <a:r>
              <a:rPr lang="zh-CN" altLang="en-US" sz="1600" dirty="0"/>
              <a:t>负载测试：在不同负载下测试系统的性能，找出系统的瓶颈。</a:t>
            </a:r>
            <a:endParaRPr lang="zh-CN" altLang="en-US" sz="1600" dirty="0"/>
          </a:p>
          <a:p>
            <a:pPr marL="139700" indent="0" algn="l">
              <a:lnSpc>
                <a:spcPct val="150000"/>
              </a:lnSpc>
              <a:buNone/>
            </a:pPr>
            <a:r>
              <a:rPr lang="en-US" altLang="zh-CN" sz="2000" b="1" dirty="0"/>
              <a:t>d. </a:t>
            </a:r>
            <a:r>
              <a:rPr lang="zh-CN" altLang="en-US" sz="2000" b="1" dirty="0"/>
              <a:t>安全测试</a:t>
            </a:r>
            <a:endParaRPr lang="zh-CN" altLang="en-US" sz="2000" b="1" dirty="0"/>
          </a:p>
          <a:p>
            <a:pPr algn="l">
              <a:lnSpc>
                <a:spcPct val="150000"/>
              </a:lnSpc>
            </a:pPr>
            <a:r>
              <a:rPr lang="zh-CN" altLang="en-US" sz="1600" dirty="0"/>
              <a:t>用户数据测试：测试用户数据的加密存储和访问控制。</a:t>
            </a:r>
            <a:endParaRPr lang="zh-CN" altLang="en-US" sz="1600" dirty="0"/>
          </a:p>
          <a:p>
            <a:pPr algn="l">
              <a:lnSpc>
                <a:spcPct val="150000"/>
              </a:lnSpc>
            </a:pPr>
            <a:r>
              <a:rPr lang="zh-CN" altLang="en-US" sz="1600" dirty="0"/>
              <a:t>接口安全测试：测试</a:t>
            </a:r>
            <a:r>
              <a:rPr lang="en-US" altLang="zh-CN" sz="1600" dirty="0"/>
              <a:t>API</a:t>
            </a:r>
            <a:r>
              <a:rPr lang="zh-CN" altLang="en-US" sz="1600" dirty="0"/>
              <a:t>接口的防护措施，防止</a:t>
            </a:r>
            <a:r>
              <a:rPr lang="en-US" altLang="zh-CN" sz="1600" dirty="0"/>
              <a:t>SQL</a:t>
            </a:r>
            <a:r>
              <a:rPr lang="zh-CN" altLang="en-US" sz="1600" dirty="0"/>
              <a:t>注入和</a:t>
            </a:r>
            <a:r>
              <a:rPr lang="en-US" altLang="zh-CN" sz="1600" dirty="0"/>
              <a:t>XSS</a:t>
            </a:r>
            <a:r>
              <a:rPr lang="zh-CN" altLang="en-US" sz="1600" dirty="0"/>
              <a:t>攻击等。</a:t>
            </a:r>
            <a:endParaRPr lang="zh-CN" altLang="en-US" sz="1600" dirty="0"/>
          </a:p>
          <a:p>
            <a:pPr algn="l"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632" name="Google Shape;632;p59"/>
          <p:cNvSpPr/>
          <p:nvPr/>
        </p:nvSpPr>
        <p:spPr>
          <a:xfrm>
            <a:off x="6436703" y="1220190"/>
            <a:ext cx="1511578" cy="2884195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33" name="Google Shape;633;p59"/>
          <p:cNvGrpSpPr/>
          <p:nvPr/>
        </p:nvGrpSpPr>
        <p:grpSpPr>
          <a:xfrm>
            <a:off x="6436703" y="963953"/>
            <a:ext cx="1666156" cy="3382008"/>
            <a:chOff x="5186401" y="494525"/>
            <a:chExt cx="1834973" cy="3724678"/>
          </a:xfrm>
        </p:grpSpPr>
        <p:sp>
          <p:nvSpPr>
            <p:cNvPr id="634" name="Google Shape;634;p59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5" name="Google Shape;635;p59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636" name="Google Shape;636;p59"/>
          <p:cNvPicPr preferRelativeResize="0"/>
          <p:nvPr/>
        </p:nvPicPr>
        <p:blipFill rotWithShape="1">
          <a:blip r:embed="rId1"/>
          <a:srcRect l="7030" r="63489"/>
          <a:stretch>
            <a:fillRect/>
          </a:stretch>
        </p:blipFill>
        <p:spPr>
          <a:xfrm>
            <a:off x="6514031" y="1129707"/>
            <a:ext cx="1511501" cy="2884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9"/>
          <p:cNvSpPr txBox="1">
            <a:spLocks noGrp="1"/>
          </p:cNvSpPr>
          <p:nvPr>
            <p:ph type="title"/>
          </p:nvPr>
        </p:nvSpPr>
        <p:spPr>
          <a:xfrm>
            <a:off x="138113" y="149998"/>
            <a:ext cx="2514594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03 </a:t>
            </a:r>
            <a:r>
              <a:rPr lang="zh-CN" altLang="en-US" dirty="0"/>
              <a:t>软件测试</a:t>
            </a:r>
            <a:endParaRPr dirty="0"/>
          </a:p>
        </p:txBody>
      </p:sp>
      <p:sp>
        <p:nvSpPr>
          <p:cNvPr id="631" name="Google Shape;631;p59"/>
          <p:cNvSpPr txBox="1">
            <a:spLocks noGrp="1"/>
          </p:cNvSpPr>
          <p:nvPr>
            <p:ph type="body" idx="1"/>
          </p:nvPr>
        </p:nvSpPr>
        <p:spPr>
          <a:xfrm>
            <a:off x="191218" y="880685"/>
            <a:ext cx="5398815" cy="38508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lnSpc>
                <a:spcPct val="150000"/>
              </a:lnSpc>
              <a:buNone/>
            </a:pPr>
            <a:r>
              <a:rPr lang="en-US" altLang="zh-CN" sz="2000" b="1" dirty="0"/>
              <a:t>e. </a:t>
            </a:r>
            <a:r>
              <a:rPr lang="zh-CN" altLang="en-US" sz="2000" b="1" dirty="0"/>
              <a:t>兼容性测试</a:t>
            </a:r>
            <a:endParaRPr lang="zh-CN" altLang="en-US" sz="2000" b="1" dirty="0"/>
          </a:p>
          <a:p>
            <a:pPr algn="l">
              <a:lnSpc>
                <a:spcPct val="150000"/>
              </a:lnSpc>
            </a:pPr>
            <a:r>
              <a:rPr lang="zh-CN" altLang="en-US" sz="1600" dirty="0"/>
              <a:t>浏览器兼容性：测试系统在不同浏览器上的表现。</a:t>
            </a:r>
            <a:endParaRPr lang="zh-CN" altLang="en-US" sz="1600" dirty="0"/>
          </a:p>
          <a:p>
            <a:pPr algn="l">
              <a:lnSpc>
                <a:spcPct val="150000"/>
              </a:lnSpc>
            </a:pPr>
            <a:r>
              <a:rPr lang="zh-CN" altLang="en-US" sz="1600" dirty="0"/>
              <a:t>设备兼容性：测试移动应用在不同设备和操作系统上的表现。</a:t>
            </a:r>
            <a:endParaRPr lang="zh-CN" altLang="en-US" sz="1600" dirty="0"/>
          </a:p>
          <a:p>
            <a:pPr marL="139700" indent="0" algn="l">
              <a:lnSpc>
                <a:spcPct val="150000"/>
              </a:lnSpc>
              <a:buNone/>
            </a:pPr>
            <a:r>
              <a:rPr lang="en-US" altLang="zh-CN" sz="2000" b="1" dirty="0"/>
              <a:t>f. </a:t>
            </a:r>
            <a:r>
              <a:rPr lang="zh-CN" altLang="en-US" sz="2000" b="1" dirty="0"/>
              <a:t>回归测试</a:t>
            </a:r>
            <a:endParaRPr lang="zh-CN" altLang="en-US" sz="2000" b="1" dirty="0"/>
          </a:p>
          <a:p>
            <a:pPr algn="l">
              <a:lnSpc>
                <a:spcPct val="150000"/>
              </a:lnSpc>
            </a:pPr>
            <a:r>
              <a:rPr lang="zh-CN" altLang="en-US" sz="1600" dirty="0"/>
              <a:t>在修复</a:t>
            </a:r>
            <a:r>
              <a:rPr lang="en-US" altLang="zh-CN" sz="1600" dirty="0"/>
              <a:t>bug</a:t>
            </a:r>
            <a:r>
              <a:rPr lang="zh-CN" altLang="en-US" sz="1600" dirty="0"/>
              <a:t>或添加新功能后，进行回归测试，确保系统稳定性</a:t>
            </a:r>
            <a:r>
              <a:rPr lang="zh-CN" altLang="en-US" b="1" dirty="0"/>
              <a:t>。</a:t>
            </a:r>
            <a:endParaRPr lang="zh-CN" altLang="en-US" dirty="0"/>
          </a:p>
        </p:txBody>
      </p:sp>
      <p:sp>
        <p:nvSpPr>
          <p:cNvPr id="632" name="Google Shape;632;p59"/>
          <p:cNvSpPr/>
          <p:nvPr/>
        </p:nvSpPr>
        <p:spPr>
          <a:xfrm>
            <a:off x="6243756" y="1172270"/>
            <a:ext cx="1511578" cy="2884195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33" name="Google Shape;633;p59"/>
          <p:cNvGrpSpPr/>
          <p:nvPr/>
        </p:nvGrpSpPr>
        <p:grpSpPr>
          <a:xfrm>
            <a:off x="6243756" y="916033"/>
            <a:ext cx="1666156" cy="3382008"/>
            <a:chOff x="5186401" y="494525"/>
            <a:chExt cx="1834973" cy="3724678"/>
          </a:xfrm>
        </p:grpSpPr>
        <p:sp>
          <p:nvSpPr>
            <p:cNvPr id="634" name="Google Shape;634;p59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5" name="Google Shape;635;p59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636" name="Google Shape;636;p59"/>
          <p:cNvPicPr preferRelativeResize="0"/>
          <p:nvPr/>
        </p:nvPicPr>
        <p:blipFill rotWithShape="1">
          <a:blip r:embed="rId1"/>
          <a:srcRect l="7030" r="63489"/>
          <a:stretch>
            <a:fillRect/>
          </a:stretch>
        </p:blipFill>
        <p:spPr>
          <a:xfrm>
            <a:off x="6321084" y="1081787"/>
            <a:ext cx="1511501" cy="2884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66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Our team</a:t>
            </a:r>
            <a:endParaRPr dirty="0"/>
          </a:p>
        </p:txBody>
      </p:sp>
      <p:sp>
        <p:nvSpPr>
          <p:cNvPr id="748" name="Google Shape;748;p66"/>
          <p:cNvSpPr txBox="1">
            <a:spLocks noGrp="1"/>
          </p:cNvSpPr>
          <p:nvPr>
            <p:ph type="subTitle" idx="1"/>
          </p:nvPr>
        </p:nvSpPr>
        <p:spPr>
          <a:xfrm>
            <a:off x="1103153" y="3777620"/>
            <a:ext cx="2615730" cy="6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zh-CN" altLang="en-US" sz="1800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组长，项目管理，汇报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49" name="Google Shape;749;p66"/>
          <p:cNvSpPr txBox="1">
            <a:spLocks noGrp="1"/>
          </p:cNvSpPr>
          <p:nvPr>
            <p:ph type="subTitle" idx="2"/>
          </p:nvPr>
        </p:nvSpPr>
        <p:spPr>
          <a:xfrm>
            <a:off x="1223889" y="3225419"/>
            <a:ext cx="2268000" cy="4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秦莹莹</a:t>
            </a:r>
            <a:endParaRPr dirty="0"/>
          </a:p>
        </p:txBody>
      </p:sp>
      <p:sp>
        <p:nvSpPr>
          <p:cNvPr id="750" name="Google Shape;750;p66"/>
          <p:cNvSpPr txBox="1">
            <a:spLocks noGrp="1"/>
          </p:cNvSpPr>
          <p:nvPr>
            <p:ph type="subTitle" idx="3"/>
          </p:nvPr>
        </p:nvSpPr>
        <p:spPr>
          <a:xfrm>
            <a:off x="3483036" y="3789632"/>
            <a:ext cx="2268000" cy="6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dirty="0">
                <a:ea typeface="宋体" panose="02010600030101010101" pitchFamily="2" charset="-122"/>
                <a:cs typeface="Times New Roman" panose="02020603050405020304" pitchFamily="18" charset="0"/>
              </a:rPr>
              <a:t>软件设计</a:t>
            </a:r>
            <a:endParaRPr dirty="0"/>
          </a:p>
        </p:txBody>
      </p:sp>
      <p:sp>
        <p:nvSpPr>
          <p:cNvPr id="754" name="Google Shape;754;p66"/>
          <p:cNvSpPr/>
          <p:nvPr/>
        </p:nvSpPr>
        <p:spPr>
          <a:xfrm>
            <a:off x="1717756" y="1519141"/>
            <a:ext cx="1368343" cy="1368343"/>
          </a:xfrm>
          <a:prstGeom prst="ellipse">
            <a:avLst/>
          </a:prstGeom>
          <a:solidFill>
            <a:srgbClr val="8588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55" name="Google Shape;755;p66"/>
          <p:cNvSpPr/>
          <p:nvPr/>
        </p:nvSpPr>
        <p:spPr>
          <a:xfrm>
            <a:off x="3893458" y="1519141"/>
            <a:ext cx="1368343" cy="1368343"/>
          </a:xfrm>
          <a:prstGeom prst="ellipse">
            <a:avLst/>
          </a:prstGeom>
          <a:solidFill>
            <a:srgbClr val="8588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57" name="Google Shape;757;p66"/>
          <p:cNvGrpSpPr/>
          <p:nvPr/>
        </p:nvGrpSpPr>
        <p:grpSpPr>
          <a:xfrm>
            <a:off x="2091987" y="1904385"/>
            <a:ext cx="560856" cy="560856"/>
            <a:chOff x="-55988800" y="3982600"/>
            <a:chExt cx="319025" cy="319025"/>
          </a:xfrm>
        </p:grpSpPr>
        <p:sp>
          <p:nvSpPr>
            <p:cNvPr id="758" name="Google Shape;758;p66"/>
            <p:cNvSpPr/>
            <p:nvPr/>
          </p:nvSpPr>
          <p:spPr>
            <a:xfrm>
              <a:off x="-55791875" y="3982600"/>
              <a:ext cx="102400" cy="102425"/>
            </a:xfrm>
            <a:custGeom>
              <a:avLst/>
              <a:gdLst/>
              <a:ahLst/>
              <a:cxnLst/>
              <a:rect l="l" t="t" r="r" b="b"/>
              <a:pathLst>
                <a:path w="4096" h="4097" extrusionOk="0">
                  <a:moveTo>
                    <a:pt x="1859" y="1"/>
                  </a:moveTo>
                  <a:cubicBezTo>
                    <a:pt x="1071" y="1"/>
                    <a:pt x="410" y="379"/>
                    <a:pt x="0" y="977"/>
                  </a:cubicBezTo>
                  <a:cubicBezTo>
                    <a:pt x="1512" y="1450"/>
                    <a:pt x="2647" y="2647"/>
                    <a:pt x="3119" y="4096"/>
                  </a:cubicBezTo>
                  <a:cubicBezTo>
                    <a:pt x="3718" y="3687"/>
                    <a:pt x="4096" y="3025"/>
                    <a:pt x="4096" y="2237"/>
                  </a:cubicBezTo>
                  <a:cubicBezTo>
                    <a:pt x="4096" y="1009"/>
                    <a:pt x="3119" y="1"/>
                    <a:pt x="1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9" name="Google Shape;759;p66"/>
            <p:cNvSpPr/>
            <p:nvPr/>
          </p:nvSpPr>
          <p:spPr>
            <a:xfrm>
              <a:off x="-55969100" y="3982600"/>
              <a:ext cx="102400" cy="102425"/>
            </a:xfrm>
            <a:custGeom>
              <a:avLst/>
              <a:gdLst/>
              <a:ahLst/>
              <a:cxnLst/>
              <a:rect l="l" t="t" r="r" b="b"/>
              <a:pathLst>
                <a:path w="4096" h="4097" extrusionOk="0">
                  <a:moveTo>
                    <a:pt x="2269" y="1"/>
                  </a:moveTo>
                  <a:cubicBezTo>
                    <a:pt x="1040" y="1"/>
                    <a:pt x="1" y="977"/>
                    <a:pt x="1" y="2237"/>
                  </a:cubicBezTo>
                  <a:cubicBezTo>
                    <a:pt x="1" y="2994"/>
                    <a:pt x="410" y="3687"/>
                    <a:pt x="1009" y="4096"/>
                  </a:cubicBezTo>
                  <a:cubicBezTo>
                    <a:pt x="1481" y="2647"/>
                    <a:pt x="2647" y="1450"/>
                    <a:pt x="4096" y="977"/>
                  </a:cubicBezTo>
                  <a:cubicBezTo>
                    <a:pt x="3718" y="379"/>
                    <a:pt x="3057" y="1"/>
                    <a:pt x="22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0" name="Google Shape;760;p66"/>
            <p:cNvSpPr/>
            <p:nvPr/>
          </p:nvSpPr>
          <p:spPr>
            <a:xfrm>
              <a:off x="-55819450" y="40212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32" y="0"/>
                  </a:moveTo>
                  <a:lnTo>
                    <a:pt x="32" y="1103"/>
                  </a:lnTo>
                  <a:cubicBezTo>
                    <a:pt x="1" y="2521"/>
                    <a:pt x="1198" y="3686"/>
                    <a:pt x="2615" y="3686"/>
                  </a:cubicBezTo>
                  <a:lnTo>
                    <a:pt x="3718" y="3686"/>
                  </a:lnTo>
                  <a:cubicBezTo>
                    <a:pt x="3529" y="1733"/>
                    <a:pt x="1985" y="158"/>
                    <a:pt x="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1" name="Google Shape;761;p66"/>
            <p:cNvSpPr/>
            <p:nvPr/>
          </p:nvSpPr>
          <p:spPr>
            <a:xfrm>
              <a:off x="-55930500" y="40212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3718" y="0"/>
                  </a:moveTo>
                  <a:cubicBezTo>
                    <a:pt x="1733" y="158"/>
                    <a:pt x="158" y="1733"/>
                    <a:pt x="0" y="3686"/>
                  </a:cubicBezTo>
                  <a:lnTo>
                    <a:pt x="1103" y="3686"/>
                  </a:lnTo>
                  <a:cubicBezTo>
                    <a:pt x="2552" y="3686"/>
                    <a:pt x="3718" y="2521"/>
                    <a:pt x="3718" y="1103"/>
                  </a:cubicBezTo>
                  <a:lnTo>
                    <a:pt x="37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2" name="Google Shape;762;p66"/>
            <p:cNvSpPr/>
            <p:nvPr/>
          </p:nvSpPr>
          <p:spPr>
            <a:xfrm>
              <a:off x="-55988800" y="4086575"/>
              <a:ext cx="319025" cy="215050"/>
            </a:xfrm>
            <a:custGeom>
              <a:avLst/>
              <a:gdLst/>
              <a:ahLst/>
              <a:cxnLst/>
              <a:rect l="l" t="t" r="r" b="b"/>
              <a:pathLst>
                <a:path w="12761" h="8602" extrusionOk="0">
                  <a:moveTo>
                    <a:pt x="4884" y="2584"/>
                  </a:moveTo>
                  <a:cubicBezTo>
                    <a:pt x="5105" y="2584"/>
                    <a:pt x="5262" y="2741"/>
                    <a:pt x="5262" y="2930"/>
                  </a:cubicBezTo>
                  <a:cubicBezTo>
                    <a:pt x="5262" y="3119"/>
                    <a:pt x="5105" y="3277"/>
                    <a:pt x="4884" y="3277"/>
                  </a:cubicBezTo>
                  <a:cubicBezTo>
                    <a:pt x="4695" y="3277"/>
                    <a:pt x="4538" y="3151"/>
                    <a:pt x="4538" y="2930"/>
                  </a:cubicBezTo>
                  <a:cubicBezTo>
                    <a:pt x="4538" y="2741"/>
                    <a:pt x="4695" y="2584"/>
                    <a:pt x="4884" y="2584"/>
                  </a:cubicBezTo>
                  <a:close/>
                  <a:moveTo>
                    <a:pt x="7877" y="2615"/>
                  </a:moveTo>
                  <a:cubicBezTo>
                    <a:pt x="8098" y="2615"/>
                    <a:pt x="8255" y="2773"/>
                    <a:pt x="8255" y="2962"/>
                  </a:cubicBezTo>
                  <a:cubicBezTo>
                    <a:pt x="8287" y="3151"/>
                    <a:pt x="8129" y="3308"/>
                    <a:pt x="7877" y="3308"/>
                  </a:cubicBezTo>
                  <a:cubicBezTo>
                    <a:pt x="7688" y="3308"/>
                    <a:pt x="7531" y="3151"/>
                    <a:pt x="7531" y="2962"/>
                  </a:cubicBezTo>
                  <a:cubicBezTo>
                    <a:pt x="7531" y="2773"/>
                    <a:pt x="7688" y="2615"/>
                    <a:pt x="7877" y="2615"/>
                  </a:cubicBezTo>
                  <a:close/>
                  <a:moveTo>
                    <a:pt x="1104" y="4222"/>
                  </a:moveTo>
                  <a:cubicBezTo>
                    <a:pt x="1387" y="4568"/>
                    <a:pt x="1828" y="4820"/>
                    <a:pt x="2332" y="4820"/>
                  </a:cubicBezTo>
                  <a:cubicBezTo>
                    <a:pt x="2301" y="5199"/>
                    <a:pt x="1954" y="5577"/>
                    <a:pt x="1545" y="5577"/>
                  </a:cubicBezTo>
                  <a:cubicBezTo>
                    <a:pt x="1167" y="5577"/>
                    <a:pt x="789" y="5199"/>
                    <a:pt x="789" y="4820"/>
                  </a:cubicBezTo>
                  <a:cubicBezTo>
                    <a:pt x="789" y="4568"/>
                    <a:pt x="915" y="4348"/>
                    <a:pt x="1104" y="4222"/>
                  </a:cubicBezTo>
                  <a:close/>
                  <a:moveTo>
                    <a:pt x="11721" y="4222"/>
                  </a:moveTo>
                  <a:cubicBezTo>
                    <a:pt x="11910" y="4348"/>
                    <a:pt x="12036" y="4568"/>
                    <a:pt x="12036" y="4820"/>
                  </a:cubicBezTo>
                  <a:cubicBezTo>
                    <a:pt x="12036" y="5199"/>
                    <a:pt x="11721" y="5577"/>
                    <a:pt x="11280" y="5577"/>
                  </a:cubicBezTo>
                  <a:cubicBezTo>
                    <a:pt x="10870" y="5577"/>
                    <a:pt x="10492" y="5199"/>
                    <a:pt x="10492" y="4820"/>
                  </a:cubicBezTo>
                  <a:cubicBezTo>
                    <a:pt x="10965" y="4820"/>
                    <a:pt x="11437" y="4568"/>
                    <a:pt x="11721" y="4222"/>
                  </a:cubicBezTo>
                  <a:close/>
                  <a:moveTo>
                    <a:pt x="7460" y="5143"/>
                  </a:moveTo>
                  <a:cubicBezTo>
                    <a:pt x="7554" y="5143"/>
                    <a:pt x="7641" y="5183"/>
                    <a:pt x="7688" y="5262"/>
                  </a:cubicBezTo>
                  <a:cubicBezTo>
                    <a:pt x="7877" y="5356"/>
                    <a:pt x="7877" y="5608"/>
                    <a:pt x="7720" y="5766"/>
                  </a:cubicBezTo>
                  <a:cubicBezTo>
                    <a:pt x="7373" y="6112"/>
                    <a:pt x="6901" y="6301"/>
                    <a:pt x="6396" y="6301"/>
                  </a:cubicBezTo>
                  <a:cubicBezTo>
                    <a:pt x="5892" y="6301"/>
                    <a:pt x="5420" y="6112"/>
                    <a:pt x="5105" y="5766"/>
                  </a:cubicBezTo>
                  <a:cubicBezTo>
                    <a:pt x="4947" y="5608"/>
                    <a:pt x="4947" y="5356"/>
                    <a:pt x="5105" y="5262"/>
                  </a:cubicBezTo>
                  <a:cubicBezTo>
                    <a:pt x="5184" y="5183"/>
                    <a:pt x="5278" y="5143"/>
                    <a:pt x="5369" y="5143"/>
                  </a:cubicBezTo>
                  <a:cubicBezTo>
                    <a:pt x="5459" y="5143"/>
                    <a:pt x="5546" y="5183"/>
                    <a:pt x="5609" y="5262"/>
                  </a:cubicBezTo>
                  <a:cubicBezTo>
                    <a:pt x="5829" y="5466"/>
                    <a:pt x="6113" y="5569"/>
                    <a:pt x="6396" y="5569"/>
                  </a:cubicBezTo>
                  <a:cubicBezTo>
                    <a:pt x="6680" y="5569"/>
                    <a:pt x="6964" y="5466"/>
                    <a:pt x="7184" y="5262"/>
                  </a:cubicBezTo>
                  <a:cubicBezTo>
                    <a:pt x="7263" y="5183"/>
                    <a:pt x="7365" y="5143"/>
                    <a:pt x="7460" y="5143"/>
                  </a:cubicBezTo>
                  <a:close/>
                  <a:moveTo>
                    <a:pt x="6396" y="0"/>
                  </a:moveTo>
                  <a:cubicBezTo>
                    <a:pt x="5829" y="1071"/>
                    <a:pt x="4695" y="1828"/>
                    <a:pt x="3403" y="1828"/>
                  </a:cubicBezTo>
                  <a:lnTo>
                    <a:pt x="2301" y="1828"/>
                  </a:lnTo>
                  <a:cubicBezTo>
                    <a:pt x="1482" y="1828"/>
                    <a:pt x="757" y="2489"/>
                    <a:pt x="757" y="3308"/>
                  </a:cubicBezTo>
                  <a:lnTo>
                    <a:pt x="757" y="3529"/>
                  </a:lnTo>
                  <a:cubicBezTo>
                    <a:pt x="284" y="3781"/>
                    <a:pt x="1" y="4253"/>
                    <a:pt x="1" y="4820"/>
                  </a:cubicBezTo>
                  <a:cubicBezTo>
                    <a:pt x="1" y="5640"/>
                    <a:pt x="694" y="6301"/>
                    <a:pt x="1513" y="6301"/>
                  </a:cubicBezTo>
                  <a:cubicBezTo>
                    <a:pt x="1891" y="6301"/>
                    <a:pt x="2301" y="6144"/>
                    <a:pt x="2521" y="5923"/>
                  </a:cubicBezTo>
                  <a:cubicBezTo>
                    <a:pt x="3120" y="7467"/>
                    <a:pt x="4632" y="8601"/>
                    <a:pt x="6365" y="8601"/>
                  </a:cubicBezTo>
                  <a:cubicBezTo>
                    <a:pt x="8098" y="8601"/>
                    <a:pt x="9578" y="7467"/>
                    <a:pt x="10177" y="5923"/>
                  </a:cubicBezTo>
                  <a:cubicBezTo>
                    <a:pt x="10461" y="6144"/>
                    <a:pt x="10807" y="6301"/>
                    <a:pt x="11185" y="6301"/>
                  </a:cubicBezTo>
                  <a:cubicBezTo>
                    <a:pt x="12036" y="6301"/>
                    <a:pt x="12697" y="5640"/>
                    <a:pt x="12697" y="4820"/>
                  </a:cubicBezTo>
                  <a:cubicBezTo>
                    <a:pt x="12760" y="4253"/>
                    <a:pt x="12445" y="3749"/>
                    <a:pt x="12036" y="3529"/>
                  </a:cubicBezTo>
                  <a:lnTo>
                    <a:pt x="12036" y="3308"/>
                  </a:lnTo>
                  <a:cubicBezTo>
                    <a:pt x="12036" y="2489"/>
                    <a:pt x="11311" y="1828"/>
                    <a:pt x="10492" y="1828"/>
                  </a:cubicBezTo>
                  <a:lnTo>
                    <a:pt x="9389" y="1828"/>
                  </a:lnTo>
                  <a:cubicBezTo>
                    <a:pt x="8098" y="1828"/>
                    <a:pt x="6932" y="1071"/>
                    <a:pt x="6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" name="Google Shape;757;p66"/>
          <p:cNvGrpSpPr/>
          <p:nvPr/>
        </p:nvGrpSpPr>
        <p:grpSpPr>
          <a:xfrm>
            <a:off x="4297201" y="1948229"/>
            <a:ext cx="560856" cy="560856"/>
            <a:chOff x="-55988800" y="3982600"/>
            <a:chExt cx="319025" cy="319025"/>
          </a:xfrm>
        </p:grpSpPr>
        <p:sp>
          <p:nvSpPr>
            <p:cNvPr id="3" name="Google Shape;758;p66"/>
            <p:cNvSpPr/>
            <p:nvPr/>
          </p:nvSpPr>
          <p:spPr>
            <a:xfrm>
              <a:off x="-55791875" y="3982600"/>
              <a:ext cx="102400" cy="102425"/>
            </a:xfrm>
            <a:custGeom>
              <a:avLst/>
              <a:gdLst/>
              <a:ahLst/>
              <a:cxnLst/>
              <a:rect l="l" t="t" r="r" b="b"/>
              <a:pathLst>
                <a:path w="4096" h="4097" extrusionOk="0">
                  <a:moveTo>
                    <a:pt x="1859" y="1"/>
                  </a:moveTo>
                  <a:cubicBezTo>
                    <a:pt x="1071" y="1"/>
                    <a:pt x="410" y="379"/>
                    <a:pt x="0" y="977"/>
                  </a:cubicBezTo>
                  <a:cubicBezTo>
                    <a:pt x="1512" y="1450"/>
                    <a:pt x="2647" y="2647"/>
                    <a:pt x="3119" y="4096"/>
                  </a:cubicBezTo>
                  <a:cubicBezTo>
                    <a:pt x="3718" y="3687"/>
                    <a:pt x="4096" y="3025"/>
                    <a:pt x="4096" y="2237"/>
                  </a:cubicBezTo>
                  <a:cubicBezTo>
                    <a:pt x="4096" y="1009"/>
                    <a:pt x="3119" y="1"/>
                    <a:pt x="1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" name="Google Shape;759;p66"/>
            <p:cNvSpPr/>
            <p:nvPr/>
          </p:nvSpPr>
          <p:spPr>
            <a:xfrm>
              <a:off x="-55969100" y="3982600"/>
              <a:ext cx="102400" cy="102425"/>
            </a:xfrm>
            <a:custGeom>
              <a:avLst/>
              <a:gdLst/>
              <a:ahLst/>
              <a:cxnLst/>
              <a:rect l="l" t="t" r="r" b="b"/>
              <a:pathLst>
                <a:path w="4096" h="4097" extrusionOk="0">
                  <a:moveTo>
                    <a:pt x="2269" y="1"/>
                  </a:moveTo>
                  <a:cubicBezTo>
                    <a:pt x="1040" y="1"/>
                    <a:pt x="1" y="977"/>
                    <a:pt x="1" y="2237"/>
                  </a:cubicBezTo>
                  <a:cubicBezTo>
                    <a:pt x="1" y="2994"/>
                    <a:pt x="410" y="3687"/>
                    <a:pt x="1009" y="4096"/>
                  </a:cubicBezTo>
                  <a:cubicBezTo>
                    <a:pt x="1481" y="2647"/>
                    <a:pt x="2647" y="1450"/>
                    <a:pt x="4096" y="977"/>
                  </a:cubicBezTo>
                  <a:cubicBezTo>
                    <a:pt x="3718" y="379"/>
                    <a:pt x="3057" y="1"/>
                    <a:pt x="22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" name="Google Shape;760;p66"/>
            <p:cNvSpPr/>
            <p:nvPr/>
          </p:nvSpPr>
          <p:spPr>
            <a:xfrm>
              <a:off x="-55819450" y="40212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32" y="0"/>
                  </a:moveTo>
                  <a:lnTo>
                    <a:pt x="32" y="1103"/>
                  </a:lnTo>
                  <a:cubicBezTo>
                    <a:pt x="1" y="2521"/>
                    <a:pt x="1198" y="3686"/>
                    <a:pt x="2615" y="3686"/>
                  </a:cubicBezTo>
                  <a:lnTo>
                    <a:pt x="3718" y="3686"/>
                  </a:lnTo>
                  <a:cubicBezTo>
                    <a:pt x="3529" y="1733"/>
                    <a:pt x="1985" y="158"/>
                    <a:pt x="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" name="Google Shape;761;p66"/>
            <p:cNvSpPr/>
            <p:nvPr/>
          </p:nvSpPr>
          <p:spPr>
            <a:xfrm>
              <a:off x="-55930500" y="40212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3718" y="0"/>
                  </a:moveTo>
                  <a:cubicBezTo>
                    <a:pt x="1733" y="158"/>
                    <a:pt x="158" y="1733"/>
                    <a:pt x="0" y="3686"/>
                  </a:cubicBezTo>
                  <a:lnTo>
                    <a:pt x="1103" y="3686"/>
                  </a:lnTo>
                  <a:cubicBezTo>
                    <a:pt x="2552" y="3686"/>
                    <a:pt x="3718" y="2521"/>
                    <a:pt x="3718" y="1103"/>
                  </a:cubicBezTo>
                  <a:lnTo>
                    <a:pt x="37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" name="Google Shape;762;p66"/>
            <p:cNvSpPr/>
            <p:nvPr/>
          </p:nvSpPr>
          <p:spPr>
            <a:xfrm>
              <a:off x="-55988800" y="4086575"/>
              <a:ext cx="319025" cy="215050"/>
            </a:xfrm>
            <a:custGeom>
              <a:avLst/>
              <a:gdLst/>
              <a:ahLst/>
              <a:cxnLst/>
              <a:rect l="l" t="t" r="r" b="b"/>
              <a:pathLst>
                <a:path w="12761" h="8602" extrusionOk="0">
                  <a:moveTo>
                    <a:pt x="4884" y="2584"/>
                  </a:moveTo>
                  <a:cubicBezTo>
                    <a:pt x="5105" y="2584"/>
                    <a:pt x="5262" y="2741"/>
                    <a:pt x="5262" y="2930"/>
                  </a:cubicBezTo>
                  <a:cubicBezTo>
                    <a:pt x="5262" y="3119"/>
                    <a:pt x="5105" y="3277"/>
                    <a:pt x="4884" y="3277"/>
                  </a:cubicBezTo>
                  <a:cubicBezTo>
                    <a:pt x="4695" y="3277"/>
                    <a:pt x="4538" y="3151"/>
                    <a:pt x="4538" y="2930"/>
                  </a:cubicBezTo>
                  <a:cubicBezTo>
                    <a:pt x="4538" y="2741"/>
                    <a:pt x="4695" y="2584"/>
                    <a:pt x="4884" y="2584"/>
                  </a:cubicBezTo>
                  <a:close/>
                  <a:moveTo>
                    <a:pt x="7877" y="2615"/>
                  </a:moveTo>
                  <a:cubicBezTo>
                    <a:pt x="8098" y="2615"/>
                    <a:pt x="8255" y="2773"/>
                    <a:pt x="8255" y="2962"/>
                  </a:cubicBezTo>
                  <a:cubicBezTo>
                    <a:pt x="8287" y="3151"/>
                    <a:pt x="8129" y="3308"/>
                    <a:pt x="7877" y="3308"/>
                  </a:cubicBezTo>
                  <a:cubicBezTo>
                    <a:pt x="7688" y="3308"/>
                    <a:pt x="7531" y="3151"/>
                    <a:pt x="7531" y="2962"/>
                  </a:cubicBezTo>
                  <a:cubicBezTo>
                    <a:pt x="7531" y="2773"/>
                    <a:pt x="7688" y="2615"/>
                    <a:pt x="7877" y="2615"/>
                  </a:cubicBezTo>
                  <a:close/>
                  <a:moveTo>
                    <a:pt x="1104" y="4222"/>
                  </a:moveTo>
                  <a:cubicBezTo>
                    <a:pt x="1387" y="4568"/>
                    <a:pt x="1828" y="4820"/>
                    <a:pt x="2332" y="4820"/>
                  </a:cubicBezTo>
                  <a:cubicBezTo>
                    <a:pt x="2301" y="5199"/>
                    <a:pt x="1954" y="5577"/>
                    <a:pt x="1545" y="5577"/>
                  </a:cubicBezTo>
                  <a:cubicBezTo>
                    <a:pt x="1167" y="5577"/>
                    <a:pt x="789" y="5199"/>
                    <a:pt x="789" y="4820"/>
                  </a:cubicBezTo>
                  <a:cubicBezTo>
                    <a:pt x="789" y="4568"/>
                    <a:pt x="915" y="4348"/>
                    <a:pt x="1104" y="4222"/>
                  </a:cubicBezTo>
                  <a:close/>
                  <a:moveTo>
                    <a:pt x="11721" y="4222"/>
                  </a:moveTo>
                  <a:cubicBezTo>
                    <a:pt x="11910" y="4348"/>
                    <a:pt x="12036" y="4568"/>
                    <a:pt x="12036" y="4820"/>
                  </a:cubicBezTo>
                  <a:cubicBezTo>
                    <a:pt x="12036" y="5199"/>
                    <a:pt x="11721" y="5577"/>
                    <a:pt x="11280" y="5577"/>
                  </a:cubicBezTo>
                  <a:cubicBezTo>
                    <a:pt x="10870" y="5577"/>
                    <a:pt x="10492" y="5199"/>
                    <a:pt x="10492" y="4820"/>
                  </a:cubicBezTo>
                  <a:cubicBezTo>
                    <a:pt x="10965" y="4820"/>
                    <a:pt x="11437" y="4568"/>
                    <a:pt x="11721" y="4222"/>
                  </a:cubicBezTo>
                  <a:close/>
                  <a:moveTo>
                    <a:pt x="7460" y="5143"/>
                  </a:moveTo>
                  <a:cubicBezTo>
                    <a:pt x="7554" y="5143"/>
                    <a:pt x="7641" y="5183"/>
                    <a:pt x="7688" y="5262"/>
                  </a:cubicBezTo>
                  <a:cubicBezTo>
                    <a:pt x="7877" y="5356"/>
                    <a:pt x="7877" y="5608"/>
                    <a:pt x="7720" y="5766"/>
                  </a:cubicBezTo>
                  <a:cubicBezTo>
                    <a:pt x="7373" y="6112"/>
                    <a:pt x="6901" y="6301"/>
                    <a:pt x="6396" y="6301"/>
                  </a:cubicBezTo>
                  <a:cubicBezTo>
                    <a:pt x="5892" y="6301"/>
                    <a:pt x="5420" y="6112"/>
                    <a:pt x="5105" y="5766"/>
                  </a:cubicBezTo>
                  <a:cubicBezTo>
                    <a:pt x="4947" y="5608"/>
                    <a:pt x="4947" y="5356"/>
                    <a:pt x="5105" y="5262"/>
                  </a:cubicBezTo>
                  <a:cubicBezTo>
                    <a:pt x="5184" y="5183"/>
                    <a:pt x="5278" y="5143"/>
                    <a:pt x="5369" y="5143"/>
                  </a:cubicBezTo>
                  <a:cubicBezTo>
                    <a:pt x="5459" y="5143"/>
                    <a:pt x="5546" y="5183"/>
                    <a:pt x="5609" y="5262"/>
                  </a:cubicBezTo>
                  <a:cubicBezTo>
                    <a:pt x="5829" y="5466"/>
                    <a:pt x="6113" y="5569"/>
                    <a:pt x="6396" y="5569"/>
                  </a:cubicBezTo>
                  <a:cubicBezTo>
                    <a:pt x="6680" y="5569"/>
                    <a:pt x="6964" y="5466"/>
                    <a:pt x="7184" y="5262"/>
                  </a:cubicBezTo>
                  <a:cubicBezTo>
                    <a:pt x="7263" y="5183"/>
                    <a:pt x="7365" y="5143"/>
                    <a:pt x="7460" y="5143"/>
                  </a:cubicBezTo>
                  <a:close/>
                  <a:moveTo>
                    <a:pt x="6396" y="0"/>
                  </a:moveTo>
                  <a:cubicBezTo>
                    <a:pt x="5829" y="1071"/>
                    <a:pt x="4695" y="1828"/>
                    <a:pt x="3403" y="1828"/>
                  </a:cubicBezTo>
                  <a:lnTo>
                    <a:pt x="2301" y="1828"/>
                  </a:lnTo>
                  <a:cubicBezTo>
                    <a:pt x="1482" y="1828"/>
                    <a:pt x="757" y="2489"/>
                    <a:pt x="757" y="3308"/>
                  </a:cubicBezTo>
                  <a:lnTo>
                    <a:pt x="757" y="3529"/>
                  </a:lnTo>
                  <a:cubicBezTo>
                    <a:pt x="284" y="3781"/>
                    <a:pt x="1" y="4253"/>
                    <a:pt x="1" y="4820"/>
                  </a:cubicBezTo>
                  <a:cubicBezTo>
                    <a:pt x="1" y="5640"/>
                    <a:pt x="694" y="6301"/>
                    <a:pt x="1513" y="6301"/>
                  </a:cubicBezTo>
                  <a:cubicBezTo>
                    <a:pt x="1891" y="6301"/>
                    <a:pt x="2301" y="6144"/>
                    <a:pt x="2521" y="5923"/>
                  </a:cubicBezTo>
                  <a:cubicBezTo>
                    <a:pt x="3120" y="7467"/>
                    <a:pt x="4632" y="8601"/>
                    <a:pt x="6365" y="8601"/>
                  </a:cubicBezTo>
                  <a:cubicBezTo>
                    <a:pt x="8098" y="8601"/>
                    <a:pt x="9578" y="7467"/>
                    <a:pt x="10177" y="5923"/>
                  </a:cubicBezTo>
                  <a:cubicBezTo>
                    <a:pt x="10461" y="6144"/>
                    <a:pt x="10807" y="6301"/>
                    <a:pt x="11185" y="6301"/>
                  </a:cubicBezTo>
                  <a:cubicBezTo>
                    <a:pt x="12036" y="6301"/>
                    <a:pt x="12697" y="5640"/>
                    <a:pt x="12697" y="4820"/>
                  </a:cubicBezTo>
                  <a:cubicBezTo>
                    <a:pt x="12760" y="4253"/>
                    <a:pt x="12445" y="3749"/>
                    <a:pt x="12036" y="3529"/>
                  </a:cubicBezTo>
                  <a:lnTo>
                    <a:pt x="12036" y="3308"/>
                  </a:lnTo>
                  <a:cubicBezTo>
                    <a:pt x="12036" y="2489"/>
                    <a:pt x="11311" y="1828"/>
                    <a:pt x="10492" y="1828"/>
                  </a:cubicBezTo>
                  <a:lnTo>
                    <a:pt x="9389" y="1828"/>
                  </a:lnTo>
                  <a:cubicBezTo>
                    <a:pt x="8098" y="1828"/>
                    <a:pt x="6932" y="1071"/>
                    <a:pt x="6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" name="Google Shape;748;p66"/>
          <p:cNvSpPr txBox="1"/>
          <p:nvPr/>
        </p:nvSpPr>
        <p:spPr>
          <a:xfrm>
            <a:off x="5609241" y="3789632"/>
            <a:ext cx="2381369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algn="just"/>
            <a:r>
              <a:rPr lang="zh-CN" altLang="en-US" sz="18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需求分析、软件测试</a:t>
            </a:r>
            <a:endParaRPr lang="zh-CN" altLang="zh-CN" sz="18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Google Shape;749;p66"/>
          <p:cNvSpPr txBox="1"/>
          <p:nvPr/>
        </p:nvSpPr>
        <p:spPr>
          <a:xfrm>
            <a:off x="5575293" y="3237431"/>
            <a:ext cx="22680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bin"/>
              <a:buNone/>
              <a:defRPr sz="2000" b="0" i="0" u="none" strike="noStrike" cap="none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bin"/>
              <a:buNone/>
              <a:defRPr sz="2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bin"/>
              <a:buNone/>
              <a:defRPr sz="2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bin"/>
              <a:buNone/>
              <a:defRPr sz="2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bin"/>
              <a:buNone/>
              <a:defRPr sz="2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bin"/>
              <a:buNone/>
              <a:defRPr sz="2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bin"/>
              <a:buNone/>
              <a:defRPr sz="2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bin"/>
              <a:buNone/>
              <a:defRPr sz="2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bin"/>
              <a:buNone/>
              <a:defRPr sz="2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/>
            <a:r>
              <a:rPr lang="zh-CN" altLang="en-US" dirty="0"/>
              <a:t>姚依妍</a:t>
            </a:r>
            <a:endParaRPr lang="zh-CN" altLang="en-US" dirty="0"/>
          </a:p>
        </p:txBody>
      </p:sp>
      <p:sp>
        <p:nvSpPr>
          <p:cNvPr id="10" name="Google Shape;754;p66"/>
          <p:cNvSpPr/>
          <p:nvPr/>
        </p:nvSpPr>
        <p:spPr>
          <a:xfrm>
            <a:off x="6069160" y="1519141"/>
            <a:ext cx="1368343" cy="1368343"/>
          </a:xfrm>
          <a:prstGeom prst="ellipse">
            <a:avLst/>
          </a:prstGeom>
          <a:solidFill>
            <a:srgbClr val="8588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" name="Google Shape;757;p66"/>
          <p:cNvGrpSpPr/>
          <p:nvPr/>
        </p:nvGrpSpPr>
        <p:grpSpPr>
          <a:xfrm>
            <a:off x="6443391" y="1904385"/>
            <a:ext cx="560856" cy="560856"/>
            <a:chOff x="-55988800" y="3982600"/>
            <a:chExt cx="319025" cy="319025"/>
          </a:xfrm>
        </p:grpSpPr>
        <p:sp>
          <p:nvSpPr>
            <p:cNvPr id="12" name="Google Shape;758;p66"/>
            <p:cNvSpPr/>
            <p:nvPr/>
          </p:nvSpPr>
          <p:spPr>
            <a:xfrm>
              <a:off x="-55791875" y="3982600"/>
              <a:ext cx="102400" cy="102425"/>
            </a:xfrm>
            <a:custGeom>
              <a:avLst/>
              <a:gdLst/>
              <a:ahLst/>
              <a:cxnLst/>
              <a:rect l="l" t="t" r="r" b="b"/>
              <a:pathLst>
                <a:path w="4096" h="4097" extrusionOk="0">
                  <a:moveTo>
                    <a:pt x="1859" y="1"/>
                  </a:moveTo>
                  <a:cubicBezTo>
                    <a:pt x="1071" y="1"/>
                    <a:pt x="410" y="379"/>
                    <a:pt x="0" y="977"/>
                  </a:cubicBezTo>
                  <a:cubicBezTo>
                    <a:pt x="1512" y="1450"/>
                    <a:pt x="2647" y="2647"/>
                    <a:pt x="3119" y="4096"/>
                  </a:cubicBezTo>
                  <a:cubicBezTo>
                    <a:pt x="3718" y="3687"/>
                    <a:pt x="4096" y="3025"/>
                    <a:pt x="4096" y="2237"/>
                  </a:cubicBezTo>
                  <a:cubicBezTo>
                    <a:pt x="4096" y="1009"/>
                    <a:pt x="3119" y="1"/>
                    <a:pt x="1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759;p66"/>
            <p:cNvSpPr/>
            <p:nvPr/>
          </p:nvSpPr>
          <p:spPr>
            <a:xfrm>
              <a:off x="-55969100" y="3982600"/>
              <a:ext cx="102400" cy="102425"/>
            </a:xfrm>
            <a:custGeom>
              <a:avLst/>
              <a:gdLst/>
              <a:ahLst/>
              <a:cxnLst/>
              <a:rect l="l" t="t" r="r" b="b"/>
              <a:pathLst>
                <a:path w="4096" h="4097" extrusionOk="0">
                  <a:moveTo>
                    <a:pt x="2269" y="1"/>
                  </a:moveTo>
                  <a:cubicBezTo>
                    <a:pt x="1040" y="1"/>
                    <a:pt x="1" y="977"/>
                    <a:pt x="1" y="2237"/>
                  </a:cubicBezTo>
                  <a:cubicBezTo>
                    <a:pt x="1" y="2994"/>
                    <a:pt x="410" y="3687"/>
                    <a:pt x="1009" y="4096"/>
                  </a:cubicBezTo>
                  <a:cubicBezTo>
                    <a:pt x="1481" y="2647"/>
                    <a:pt x="2647" y="1450"/>
                    <a:pt x="4096" y="977"/>
                  </a:cubicBezTo>
                  <a:cubicBezTo>
                    <a:pt x="3718" y="379"/>
                    <a:pt x="3057" y="1"/>
                    <a:pt x="22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760;p66"/>
            <p:cNvSpPr/>
            <p:nvPr/>
          </p:nvSpPr>
          <p:spPr>
            <a:xfrm>
              <a:off x="-55819450" y="40212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32" y="0"/>
                  </a:moveTo>
                  <a:lnTo>
                    <a:pt x="32" y="1103"/>
                  </a:lnTo>
                  <a:cubicBezTo>
                    <a:pt x="1" y="2521"/>
                    <a:pt x="1198" y="3686"/>
                    <a:pt x="2615" y="3686"/>
                  </a:cubicBezTo>
                  <a:lnTo>
                    <a:pt x="3718" y="3686"/>
                  </a:lnTo>
                  <a:cubicBezTo>
                    <a:pt x="3529" y="1733"/>
                    <a:pt x="1985" y="158"/>
                    <a:pt x="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761;p66"/>
            <p:cNvSpPr/>
            <p:nvPr/>
          </p:nvSpPr>
          <p:spPr>
            <a:xfrm>
              <a:off x="-55930500" y="40212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3718" y="0"/>
                  </a:moveTo>
                  <a:cubicBezTo>
                    <a:pt x="1733" y="158"/>
                    <a:pt x="158" y="1733"/>
                    <a:pt x="0" y="3686"/>
                  </a:cubicBezTo>
                  <a:lnTo>
                    <a:pt x="1103" y="3686"/>
                  </a:lnTo>
                  <a:cubicBezTo>
                    <a:pt x="2552" y="3686"/>
                    <a:pt x="3718" y="2521"/>
                    <a:pt x="3718" y="1103"/>
                  </a:cubicBezTo>
                  <a:lnTo>
                    <a:pt x="37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762;p66"/>
            <p:cNvSpPr/>
            <p:nvPr/>
          </p:nvSpPr>
          <p:spPr>
            <a:xfrm>
              <a:off x="-55988800" y="4086575"/>
              <a:ext cx="319025" cy="215050"/>
            </a:xfrm>
            <a:custGeom>
              <a:avLst/>
              <a:gdLst/>
              <a:ahLst/>
              <a:cxnLst/>
              <a:rect l="l" t="t" r="r" b="b"/>
              <a:pathLst>
                <a:path w="12761" h="8602" extrusionOk="0">
                  <a:moveTo>
                    <a:pt x="4884" y="2584"/>
                  </a:moveTo>
                  <a:cubicBezTo>
                    <a:pt x="5105" y="2584"/>
                    <a:pt x="5262" y="2741"/>
                    <a:pt x="5262" y="2930"/>
                  </a:cubicBezTo>
                  <a:cubicBezTo>
                    <a:pt x="5262" y="3119"/>
                    <a:pt x="5105" y="3277"/>
                    <a:pt x="4884" y="3277"/>
                  </a:cubicBezTo>
                  <a:cubicBezTo>
                    <a:pt x="4695" y="3277"/>
                    <a:pt x="4538" y="3151"/>
                    <a:pt x="4538" y="2930"/>
                  </a:cubicBezTo>
                  <a:cubicBezTo>
                    <a:pt x="4538" y="2741"/>
                    <a:pt x="4695" y="2584"/>
                    <a:pt x="4884" y="2584"/>
                  </a:cubicBezTo>
                  <a:close/>
                  <a:moveTo>
                    <a:pt x="7877" y="2615"/>
                  </a:moveTo>
                  <a:cubicBezTo>
                    <a:pt x="8098" y="2615"/>
                    <a:pt x="8255" y="2773"/>
                    <a:pt x="8255" y="2962"/>
                  </a:cubicBezTo>
                  <a:cubicBezTo>
                    <a:pt x="8287" y="3151"/>
                    <a:pt x="8129" y="3308"/>
                    <a:pt x="7877" y="3308"/>
                  </a:cubicBezTo>
                  <a:cubicBezTo>
                    <a:pt x="7688" y="3308"/>
                    <a:pt x="7531" y="3151"/>
                    <a:pt x="7531" y="2962"/>
                  </a:cubicBezTo>
                  <a:cubicBezTo>
                    <a:pt x="7531" y="2773"/>
                    <a:pt x="7688" y="2615"/>
                    <a:pt x="7877" y="2615"/>
                  </a:cubicBezTo>
                  <a:close/>
                  <a:moveTo>
                    <a:pt x="1104" y="4222"/>
                  </a:moveTo>
                  <a:cubicBezTo>
                    <a:pt x="1387" y="4568"/>
                    <a:pt x="1828" y="4820"/>
                    <a:pt x="2332" y="4820"/>
                  </a:cubicBezTo>
                  <a:cubicBezTo>
                    <a:pt x="2301" y="5199"/>
                    <a:pt x="1954" y="5577"/>
                    <a:pt x="1545" y="5577"/>
                  </a:cubicBezTo>
                  <a:cubicBezTo>
                    <a:pt x="1167" y="5577"/>
                    <a:pt x="789" y="5199"/>
                    <a:pt x="789" y="4820"/>
                  </a:cubicBezTo>
                  <a:cubicBezTo>
                    <a:pt x="789" y="4568"/>
                    <a:pt x="915" y="4348"/>
                    <a:pt x="1104" y="4222"/>
                  </a:cubicBezTo>
                  <a:close/>
                  <a:moveTo>
                    <a:pt x="11721" y="4222"/>
                  </a:moveTo>
                  <a:cubicBezTo>
                    <a:pt x="11910" y="4348"/>
                    <a:pt x="12036" y="4568"/>
                    <a:pt x="12036" y="4820"/>
                  </a:cubicBezTo>
                  <a:cubicBezTo>
                    <a:pt x="12036" y="5199"/>
                    <a:pt x="11721" y="5577"/>
                    <a:pt x="11280" y="5577"/>
                  </a:cubicBezTo>
                  <a:cubicBezTo>
                    <a:pt x="10870" y="5577"/>
                    <a:pt x="10492" y="5199"/>
                    <a:pt x="10492" y="4820"/>
                  </a:cubicBezTo>
                  <a:cubicBezTo>
                    <a:pt x="10965" y="4820"/>
                    <a:pt x="11437" y="4568"/>
                    <a:pt x="11721" y="4222"/>
                  </a:cubicBezTo>
                  <a:close/>
                  <a:moveTo>
                    <a:pt x="7460" y="5143"/>
                  </a:moveTo>
                  <a:cubicBezTo>
                    <a:pt x="7554" y="5143"/>
                    <a:pt x="7641" y="5183"/>
                    <a:pt x="7688" y="5262"/>
                  </a:cubicBezTo>
                  <a:cubicBezTo>
                    <a:pt x="7877" y="5356"/>
                    <a:pt x="7877" y="5608"/>
                    <a:pt x="7720" y="5766"/>
                  </a:cubicBezTo>
                  <a:cubicBezTo>
                    <a:pt x="7373" y="6112"/>
                    <a:pt x="6901" y="6301"/>
                    <a:pt x="6396" y="6301"/>
                  </a:cubicBezTo>
                  <a:cubicBezTo>
                    <a:pt x="5892" y="6301"/>
                    <a:pt x="5420" y="6112"/>
                    <a:pt x="5105" y="5766"/>
                  </a:cubicBezTo>
                  <a:cubicBezTo>
                    <a:pt x="4947" y="5608"/>
                    <a:pt x="4947" y="5356"/>
                    <a:pt x="5105" y="5262"/>
                  </a:cubicBezTo>
                  <a:cubicBezTo>
                    <a:pt x="5184" y="5183"/>
                    <a:pt x="5278" y="5143"/>
                    <a:pt x="5369" y="5143"/>
                  </a:cubicBezTo>
                  <a:cubicBezTo>
                    <a:pt x="5459" y="5143"/>
                    <a:pt x="5546" y="5183"/>
                    <a:pt x="5609" y="5262"/>
                  </a:cubicBezTo>
                  <a:cubicBezTo>
                    <a:pt x="5829" y="5466"/>
                    <a:pt x="6113" y="5569"/>
                    <a:pt x="6396" y="5569"/>
                  </a:cubicBezTo>
                  <a:cubicBezTo>
                    <a:pt x="6680" y="5569"/>
                    <a:pt x="6964" y="5466"/>
                    <a:pt x="7184" y="5262"/>
                  </a:cubicBezTo>
                  <a:cubicBezTo>
                    <a:pt x="7263" y="5183"/>
                    <a:pt x="7365" y="5143"/>
                    <a:pt x="7460" y="5143"/>
                  </a:cubicBezTo>
                  <a:close/>
                  <a:moveTo>
                    <a:pt x="6396" y="0"/>
                  </a:moveTo>
                  <a:cubicBezTo>
                    <a:pt x="5829" y="1071"/>
                    <a:pt x="4695" y="1828"/>
                    <a:pt x="3403" y="1828"/>
                  </a:cubicBezTo>
                  <a:lnTo>
                    <a:pt x="2301" y="1828"/>
                  </a:lnTo>
                  <a:cubicBezTo>
                    <a:pt x="1482" y="1828"/>
                    <a:pt x="757" y="2489"/>
                    <a:pt x="757" y="3308"/>
                  </a:cubicBezTo>
                  <a:lnTo>
                    <a:pt x="757" y="3529"/>
                  </a:lnTo>
                  <a:cubicBezTo>
                    <a:pt x="284" y="3781"/>
                    <a:pt x="1" y="4253"/>
                    <a:pt x="1" y="4820"/>
                  </a:cubicBezTo>
                  <a:cubicBezTo>
                    <a:pt x="1" y="5640"/>
                    <a:pt x="694" y="6301"/>
                    <a:pt x="1513" y="6301"/>
                  </a:cubicBezTo>
                  <a:cubicBezTo>
                    <a:pt x="1891" y="6301"/>
                    <a:pt x="2301" y="6144"/>
                    <a:pt x="2521" y="5923"/>
                  </a:cubicBezTo>
                  <a:cubicBezTo>
                    <a:pt x="3120" y="7467"/>
                    <a:pt x="4632" y="8601"/>
                    <a:pt x="6365" y="8601"/>
                  </a:cubicBezTo>
                  <a:cubicBezTo>
                    <a:pt x="8098" y="8601"/>
                    <a:pt x="9578" y="7467"/>
                    <a:pt x="10177" y="5923"/>
                  </a:cubicBezTo>
                  <a:cubicBezTo>
                    <a:pt x="10461" y="6144"/>
                    <a:pt x="10807" y="6301"/>
                    <a:pt x="11185" y="6301"/>
                  </a:cubicBezTo>
                  <a:cubicBezTo>
                    <a:pt x="12036" y="6301"/>
                    <a:pt x="12697" y="5640"/>
                    <a:pt x="12697" y="4820"/>
                  </a:cubicBezTo>
                  <a:cubicBezTo>
                    <a:pt x="12760" y="4253"/>
                    <a:pt x="12445" y="3749"/>
                    <a:pt x="12036" y="3529"/>
                  </a:cubicBezTo>
                  <a:lnTo>
                    <a:pt x="12036" y="3308"/>
                  </a:lnTo>
                  <a:cubicBezTo>
                    <a:pt x="12036" y="2489"/>
                    <a:pt x="11311" y="1828"/>
                    <a:pt x="10492" y="1828"/>
                  </a:cubicBezTo>
                  <a:lnTo>
                    <a:pt x="9389" y="1828"/>
                  </a:lnTo>
                  <a:cubicBezTo>
                    <a:pt x="8098" y="1828"/>
                    <a:pt x="6932" y="1071"/>
                    <a:pt x="6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9" name="Google Shape;749;p66"/>
          <p:cNvSpPr txBox="1"/>
          <p:nvPr/>
        </p:nvSpPr>
        <p:spPr>
          <a:xfrm>
            <a:off x="3419311" y="3231425"/>
            <a:ext cx="22680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bin"/>
              <a:buNone/>
              <a:defRPr sz="2000" b="0" i="0" u="none" strike="noStrike" cap="none">
                <a:solidFill>
                  <a:schemeClr val="lt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bin"/>
              <a:buNone/>
              <a:defRPr sz="2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bin"/>
              <a:buNone/>
              <a:defRPr sz="2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bin"/>
              <a:buNone/>
              <a:defRPr sz="2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bin"/>
              <a:buNone/>
              <a:defRPr sz="2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bin"/>
              <a:buNone/>
              <a:defRPr sz="2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bin"/>
              <a:buNone/>
              <a:defRPr sz="2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bin"/>
              <a:buNone/>
              <a:defRPr sz="2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bin"/>
              <a:buNone/>
              <a:defRPr sz="2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/>
            <a:r>
              <a:rPr lang="zh-CN" altLang="en-US" dirty="0"/>
              <a:t>黄晶晶</a:t>
            </a:r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4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1"/>
          <a:srcRect t="7798" b="7806"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</p:spPr>
      </p:pic>
      <p:sp>
        <p:nvSpPr>
          <p:cNvPr id="420" name="Google Shape;420;p49"/>
          <p:cNvSpPr txBox="1">
            <a:spLocks noGrp="1"/>
          </p:cNvSpPr>
          <p:nvPr>
            <p:ph type="title"/>
          </p:nvPr>
        </p:nvSpPr>
        <p:spPr>
          <a:xfrm>
            <a:off x="715100" y="3968300"/>
            <a:ext cx="77136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谢</a:t>
            </a:r>
            <a:r>
              <a:rPr lang="en-US" altLang="zh-CN" dirty="0"/>
              <a:t>	</a:t>
            </a:r>
            <a:r>
              <a:rPr lang="zh-CN" altLang="en-US" dirty="0"/>
              <a:t>谢</a:t>
            </a:r>
            <a:r>
              <a:rPr lang="en-US" altLang="zh-CN" dirty="0"/>
              <a:t>	</a:t>
            </a:r>
            <a:r>
              <a:rPr lang="zh-CN" altLang="en-US" dirty="0"/>
              <a:t>聆</a:t>
            </a:r>
            <a:r>
              <a:rPr lang="en-US" altLang="zh-CN" dirty="0"/>
              <a:t>	</a:t>
            </a:r>
            <a:r>
              <a:rPr lang="zh-CN" altLang="en-US" dirty="0"/>
              <a:t>听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 txBox="1">
            <a:spLocks noGrp="1"/>
          </p:cNvSpPr>
          <p:nvPr>
            <p:ph type="title"/>
          </p:nvPr>
        </p:nvSpPr>
        <p:spPr>
          <a:xfrm>
            <a:off x="399245" y="247372"/>
            <a:ext cx="77139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400" dirty="0"/>
              <a:t>系统概要</a:t>
            </a:r>
            <a:endParaRPr sz="4400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4275" y="1531144"/>
            <a:ext cx="3857625" cy="2081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项目名称：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北京市旅游路线推荐系统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项目核心功能：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提供多条个性化旅游路线推荐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支持用户偏好选择（文化、历史、美食、购物等）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可视化展示路线及景点信息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99245" y="1169385"/>
            <a:ext cx="4306205" cy="4288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zh-CN" dirty="0">
              <a:solidFill>
                <a:schemeClr val="lt1"/>
              </a:solidFill>
              <a:latin typeface="Cabin"/>
              <a:sym typeface="Cabin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zh-CN" altLang="zh-CN" sz="1800" dirty="0">
                <a:solidFill>
                  <a:schemeClr val="lt1"/>
                </a:solidFill>
                <a:latin typeface="Cabin"/>
                <a:sym typeface="Cabin"/>
              </a:rPr>
              <a:t>项目名称</a:t>
            </a:r>
            <a:r>
              <a:rPr lang="zh-CN" altLang="zh-CN" dirty="0">
                <a:solidFill>
                  <a:schemeClr val="lt1"/>
                </a:solidFill>
                <a:latin typeface="Cabin"/>
                <a:sym typeface="Cabin"/>
              </a:rPr>
              <a:t>：北京市旅游路线推荐系统</a:t>
            </a:r>
            <a:endParaRPr lang="zh-CN" altLang="zh-CN" dirty="0">
              <a:solidFill>
                <a:schemeClr val="lt1"/>
              </a:solidFill>
              <a:latin typeface="Cabin"/>
              <a:sym typeface="Cabin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zh-CN" altLang="zh-CN" sz="1800" dirty="0">
                <a:solidFill>
                  <a:schemeClr val="lt1"/>
                </a:solidFill>
                <a:latin typeface="Cabin"/>
                <a:sym typeface="Cabin"/>
              </a:rPr>
              <a:t>项目核心功能</a:t>
            </a:r>
            <a:r>
              <a:rPr lang="zh-CN" altLang="zh-CN" dirty="0">
                <a:solidFill>
                  <a:schemeClr val="lt1"/>
                </a:solidFill>
                <a:latin typeface="Cabin"/>
                <a:sym typeface="Cabin"/>
              </a:rPr>
              <a:t>：</a:t>
            </a:r>
            <a:endParaRPr lang="zh-CN" altLang="zh-CN" dirty="0">
              <a:solidFill>
                <a:schemeClr val="lt1"/>
              </a:solidFill>
              <a:latin typeface="Cabin"/>
              <a:sym typeface="Cabin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CN" altLang="zh-CN" dirty="0">
                <a:solidFill>
                  <a:schemeClr val="lt1"/>
                </a:solidFill>
                <a:latin typeface="Cabin"/>
                <a:sym typeface="Cabin"/>
              </a:rPr>
              <a:t>提供多旅游路线推荐</a:t>
            </a:r>
            <a:endParaRPr lang="zh-CN" altLang="zh-CN" dirty="0">
              <a:solidFill>
                <a:schemeClr val="lt1"/>
              </a:solidFill>
              <a:latin typeface="Cabin"/>
              <a:sym typeface="Cabin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zh-CN" altLang="zh-CN" dirty="0">
                <a:solidFill>
                  <a:schemeClr val="lt1"/>
                </a:solidFill>
                <a:latin typeface="Cabin"/>
                <a:sym typeface="Cabin"/>
              </a:rPr>
              <a:t>可视化展示路线及景点信息</a:t>
            </a:r>
            <a:endParaRPr lang="en-US" altLang="zh-CN" dirty="0">
              <a:solidFill>
                <a:schemeClr val="lt1"/>
              </a:solidFill>
              <a:latin typeface="Cabin"/>
              <a:sym typeface="Cabin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sz="1800" dirty="0">
                <a:solidFill>
                  <a:schemeClr val="lt1"/>
                </a:solidFill>
                <a:latin typeface="Cabin"/>
              </a:rPr>
              <a:t>使用技术</a:t>
            </a:r>
            <a:r>
              <a:rPr lang="zh-CN" altLang="en-US" dirty="0">
                <a:solidFill>
                  <a:schemeClr val="lt1"/>
                </a:solidFill>
                <a:latin typeface="Cabin"/>
              </a:rPr>
              <a:t>：</a:t>
            </a:r>
            <a:endParaRPr lang="en-US" altLang="zh-CN" dirty="0">
              <a:solidFill>
                <a:schemeClr val="lt1"/>
              </a:solidFill>
              <a:latin typeface="Cabin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en-US" dirty="0">
                <a:solidFill>
                  <a:schemeClr val="lt1"/>
                </a:solidFill>
                <a:latin typeface="Cabin"/>
              </a:rPr>
              <a:t>前端：</a:t>
            </a:r>
            <a:r>
              <a:rPr lang="en-US" altLang="zh-CN" dirty="0">
                <a:solidFill>
                  <a:schemeClr val="lt1"/>
                </a:solidFill>
                <a:latin typeface="Cabin"/>
              </a:rPr>
              <a:t>HTML</a:t>
            </a:r>
            <a:r>
              <a:rPr lang="zh-CN" altLang="en-US" dirty="0">
                <a:solidFill>
                  <a:schemeClr val="lt1"/>
                </a:solidFill>
                <a:latin typeface="Cabin"/>
              </a:rPr>
              <a:t>、</a:t>
            </a:r>
            <a:r>
              <a:rPr lang="en-US" altLang="zh-CN" dirty="0">
                <a:solidFill>
                  <a:schemeClr val="lt1"/>
                </a:solidFill>
                <a:latin typeface="Cabin"/>
              </a:rPr>
              <a:t>CSS</a:t>
            </a:r>
            <a:r>
              <a:rPr lang="zh-CN" altLang="en-US" dirty="0">
                <a:solidFill>
                  <a:schemeClr val="lt1"/>
                </a:solidFill>
                <a:latin typeface="Cabin"/>
              </a:rPr>
              <a:t>、</a:t>
            </a:r>
            <a:r>
              <a:rPr lang="en-US" altLang="zh-CN" dirty="0">
                <a:solidFill>
                  <a:schemeClr val="lt1"/>
                </a:solidFill>
                <a:latin typeface="Cabin"/>
              </a:rPr>
              <a:t>JavaScript</a:t>
            </a:r>
            <a:endParaRPr lang="en-US" altLang="zh-CN" dirty="0">
              <a:solidFill>
                <a:schemeClr val="lt1"/>
              </a:solidFill>
              <a:latin typeface="Cabin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zh-CN" altLang="en-US" dirty="0">
                <a:solidFill>
                  <a:schemeClr val="lt1"/>
                </a:solidFill>
                <a:latin typeface="Cabin"/>
              </a:rPr>
              <a:t>后端：</a:t>
            </a:r>
            <a:r>
              <a:rPr lang="en-US" altLang="zh-CN" dirty="0">
                <a:solidFill>
                  <a:schemeClr val="lt1"/>
                </a:solidFill>
                <a:latin typeface="Cabin"/>
              </a:rPr>
              <a:t>Django</a:t>
            </a:r>
            <a:r>
              <a:rPr lang="zh-CN" altLang="en-US" dirty="0">
                <a:solidFill>
                  <a:schemeClr val="lt1"/>
                </a:solidFill>
                <a:latin typeface="Cabin"/>
              </a:rPr>
              <a:t>框架（</a:t>
            </a:r>
            <a:r>
              <a:rPr lang="en-US" altLang="zh-CN" dirty="0">
                <a:solidFill>
                  <a:schemeClr val="lt1"/>
                </a:solidFill>
                <a:latin typeface="Cabin"/>
              </a:rPr>
              <a:t>Python</a:t>
            </a:r>
            <a:r>
              <a:rPr lang="zh-CN" altLang="en-US" dirty="0">
                <a:solidFill>
                  <a:schemeClr val="lt1"/>
                </a:solidFill>
                <a:latin typeface="Cabin"/>
              </a:rPr>
              <a:t>）</a:t>
            </a:r>
            <a:endParaRPr lang="zh-CN" altLang="en-US" dirty="0">
              <a:solidFill>
                <a:schemeClr val="lt1"/>
              </a:solidFill>
              <a:latin typeface="Cabin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zh-CN" altLang="en-US" dirty="0">
                <a:solidFill>
                  <a:schemeClr val="lt1"/>
                </a:solidFill>
                <a:latin typeface="Cabin"/>
              </a:rPr>
              <a:t>数据分析：基于用户需求和景点数据（推荐算法）</a:t>
            </a:r>
            <a:endParaRPr lang="zh-CN" altLang="en-US" dirty="0">
              <a:solidFill>
                <a:schemeClr val="lt1"/>
              </a:solidFill>
              <a:latin typeface="Cabin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zh-CN" dirty="0">
              <a:solidFill>
                <a:schemeClr val="lt1"/>
              </a:solidFill>
              <a:latin typeface="Cabin"/>
              <a:sym typeface="Cabin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zh-CN" altLang="zh-CN" dirty="0">
              <a:solidFill>
                <a:schemeClr val="lt1"/>
              </a:solidFill>
              <a:latin typeface="Cabin"/>
              <a:sym typeface="Cabin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Google Shape;228;p39"/>
          <p:cNvSpPr txBox="1"/>
          <p:nvPr/>
        </p:nvSpPr>
        <p:spPr>
          <a:xfrm>
            <a:off x="4572000" y="1778200"/>
            <a:ext cx="3856800" cy="22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●"/>
              <a:defRPr sz="1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○"/>
              <a:defRPr sz="1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■"/>
              <a:defRPr sz="1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●"/>
              <a:defRPr sz="1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○"/>
              <a:defRPr sz="1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■"/>
              <a:defRPr sz="1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●"/>
              <a:defRPr sz="1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○"/>
              <a:defRPr sz="1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■"/>
              <a:defRPr sz="1400" b="0" i="0" u="none" strike="noStrike" cap="non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algn="just"/>
            <a:r>
              <a:rPr lang="en-US" altLang="zh-CN" b="1" kern="0" dirty="0" err="1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beijing_tourist_recommend</a:t>
            </a:r>
            <a:r>
              <a:rPr lang="en-US" altLang="zh-CN" b="1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-master/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b="1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│── </a:t>
            </a:r>
            <a:r>
              <a:rPr lang="en-US" altLang="zh-CN" b="1" kern="0" dirty="0" err="1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mydjango</a:t>
            </a:r>
            <a:r>
              <a:rPr lang="en-US" altLang="zh-CN" b="1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/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b="1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│   │── settings.py          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b="1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│   │── urls.py             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b="1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│   │── view.py              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b="1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│   └── </a:t>
            </a:r>
            <a:r>
              <a:rPr lang="en-US" altLang="zh-CN" b="1" kern="0" dirty="0" err="1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sam</a:t>
            </a:r>
            <a:r>
              <a:rPr lang="en-US" altLang="zh-CN" b="1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/                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b="1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│── templates/              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b="1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│── static/                  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b="1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│── manage.py               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b="1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└── db.sqlite3             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b="1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 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 idx="7"/>
          </p:nvPr>
        </p:nvSpPr>
        <p:spPr>
          <a:xfrm>
            <a:off x="715099" y="3185525"/>
            <a:ext cx="984853" cy="15123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</a:t>
            </a:r>
            <a:endParaRPr dirty="0"/>
          </a:p>
        </p:txBody>
      </p:sp>
      <p:pic>
        <p:nvPicPr>
          <p:cNvPr id="200" name="Google Shape;200;p35"/>
          <p:cNvPicPr preferRelativeResize="0">
            <a:picLocks noGrp="1"/>
          </p:cNvPicPr>
          <p:nvPr>
            <p:ph type="pic" idx="20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5715000" y="125"/>
            <a:ext cx="3429000" cy="5143500"/>
          </a:xfrm>
          <a:prstGeom prst="rect">
            <a:avLst/>
          </a:prstGeom>
        </p:spPr>
      </p:pic>
      <p:sp>
        <p:nvSpPr>
          <p:cNvPr id="34" name="Google Shape;212;p37"/>
          <p:cNvSpPr txBox="1">
            <a:spLocks noGrp="1"/>
          </p:cNvSpPr>
          <p:nvPr>
            <p:ph type="title"/>
          </p:nvPr>
        </p:nvSpPr>
        <p:spPr>
          <a:xfrm>
            <a:off x="1052328" y="2234617"/>
            <a:ext cx="3429000" cy="7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CN" altLang="en-US" sz="4000" b="1" u="none" dirty="0"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  <a:endParaRPr sz="4000" b="1" u="none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Google Shape;213;p37"/>
          <p:cNvSpPr txBox="1">
            <a:spLocks noGrp="1"/>
          </p:cNvSpPr>
          <p:nvPr>
            <p:ph type="title" idx="2"/>
          </p:nvPr>
        </p:nvSpPr>
        <p:spPr>
          <a:xfrm>
            <a:off x="2460072" y="1435417"/>
            <a:ext cx="34290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u="sng" dirty="0"/>
              <a:t>01</a:t>
            </a:r>
            <a:endParaRPr u="sng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4"/>
          <p:cNvSpPr txBox="1">
            <a:spLocks noGrp="1"/>
          </p:cNvSpPr>
          <p:nvPr>
            <p:ph type="title"/>
          </p:nvPr>
        </p:nvSpPr>
        <p:spPr>
          <a:xfrm>
            <a:off x="715050" y="316059"/>
            <a:ext cx="3236165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a. </a:t>
            </a:r>
            <a:r>
              <a:rPr lang="zh-CN" altLang="en-US" dirty="0"/>
              <a:t>项目背景</a:t>
            </a:r>
            <a:endParaRPr dirty="0"/>
          </a:p>
        </p:txBody>
      </p:sp>
      <p:graphicFrame>
        <p:nvGraphicFramePr>
          <p:cNvPr id="175" name="Google Shape;175;p34"/>
          <p:cNvGraphicFramePr/>
          <p:nvPr/>
        </p:nvGraphicFramePr>
        <p:xfrm>
          <a:off x="715050" y="1220999"/>
          <a:ext cx="3353611" cy="3606444"/>
        </p:xfrm>
        <a:graphic>
          <a:graphicData uri="http://schemas.openxmlformats.org/drawingml/2006/table">
            <a:tbl>
              <a:tblPr>
                <a:noFill/>
                <a:tableStyleId>{B544FE80-6C9C-450B-9784-8462905051BB}</a:tableStyleId>
              </a:tblPr>
              <a:tblGrid>
                <a:gridCol w="3353611"/>
              </a:tblGrid>
              <a:tr h="901611"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历史文化悠久</a:t>
                      </a:r>
                      <a:r>
                        <a:rPr lang="zh-CN" altLang="en-US" sz="1000" dirty="0"/>
                        <a:t>：北京作为中国的首都，有</a:t>
                      </a:r>
                      <a:r>
                        <a:rPr lang="en-US" altLang="zh-CN" sz="1000" dirty="0"/>
                        <a:t>3000</a:t>
                      </a:r>
                      <a:r>
                        <a:rPr lang="zh-CN" altLang="en-US" sz="1000" dirty="0"/>
                        <a:t>多年的建城历史和</a:t>
                      </a:r>
                      <a:r>
                        <a:rPr lang="en-US" altLang="zh-CN" sz="1000" dirty="0"/>
                        <a:t>800</a:t>
                      </a:r>
                      <a:r>
                        <a:rPr lang="zh-CN" altLang="en-US" sz="1000" dirty="0"/>
                        <a:t>多年的建都历史，是中华文明的重要发源地之一。著名景点：故宫、天坛、颐和园、长城等世界文化遗产。</a:t>
                      </a:r>
                      <a:endParaRPr lang="zh-CN" altLang="en-US" sz="1000" dirty="0"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90161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1" dirty="0"/>
                        <a:t>旅游资源丰富</a:t>
                      </a:r>
                      <a:r>
                        <a:rPr lang="zh-CN" altLang="en-US" sz="1000" dirty="0"/>
                        <a:t>：北京市旅游资源类型多样，包含历史名胜、文化古迹、现代建筑、美食购物等多个方面，吸引了大量国内外游客。</a:t>
                      </a:r>
                      <a:endParaRPr sz="1000" dirty="0">
                        <a:solidFill>
                          <a:schemeClr val="dk1"/>
                        </a:solidFill>
                        <a:latin typeface="Cabin"/>
                        <a:sym typeface="Cabin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90161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 b="1" dirty="0"/>
                        <a:t>游客数量庞大</a:t>
                      </a:r>
                      <a:r>
                        <a:rPr lang="zh-CN" altLang="en-US" sz="1000" dirty="0"/>
                        <a:t>：近年来，北京旅游人数持续增长，每年接待游客达上亿人次，是全球著名的旅游目的地之一。</a:t>
                      </a:r>
                      <a:endParaRPr sz="1000" dirty="0">
                        <a:solidFill>
                          <a:schemeClr val="dk1"/>
                        </a:solidFill>
                        <a:latin typeface="Cabin"/>
                        <a:sym typeface="Cabin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901611"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信息繁杂，决策困难</a:t>
                      </a:r>
                      <a:r>
                        <a:rPr lang="zh-CN" altLang="en-US" sz="1000" dirty="0"/>
                        <a:t>：景点众多，游客难以筛选出符合个人兴趣的路线。</a:t>
                      </a:r>
                      <a:endParaRPr lang="zh-CN" altLang="en-US" sz="1000" dirty="0"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78" name="Google Shape;178;p34"/>
          <p:cNvSpPr txBox="1"/>
          <p:nvPr/>
        </p:nvSpPr>
        <p:spPr>
          <a:xfrm>
            <a:off x="4335274" y="4146800"/>
            <a:ext cx="327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538444" y="134224"/>
            <a:ext cx="16778" cy="4693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Google Shape;175;p34"/>
          <p:cNvGraphicFramePr/>
          <p:nvPr/>
        </p:nvGraphicFramePr>
        <p:xfrm>
          <a:off x="5025005" y="1220999"/>
          <a:ext cx="3353611" cy="3606441"/>
        </p:xfrm>
        <a:graphic>
          <a:graphicData uri="http://schemas.openxmlformats.org/drawingml/2006/table">
            <a:tbl>
              <a:tblPr>
                <a:noFill/>
                <a:tableStyleId>{B544FE80-6C9C-450B-9784-8462905051BB}</a:tableStyleId>
              </a:tblPr>
              <a:tblGrid>
                <a:gridCol w="3353611"/>
              </a:tblGrid>
              <a:tr h="1202147"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前端：</a:t>
                      </a:r>
                      <a:r>
                        <a:rPr lang="en-US" altLang="zh-CN" sz="1000" b="0" dirty="0"/>
                        <a:t>HTML</a:t>
                      </a:r>
                      <a:r>
                        <a:rPr lang="zh-CN" altLang="en-US" sz="1000" b="0" dirty="0"/>
                        <a:t>、</a:t>
                      </a:r>
                      <a:r>
                        <a:rPr lang="en-US" altLang="zh-CN" sz="1000" b="0" dirty="0"/>
                        <a:t>CSS</a:t>
                      </a:r>
                      <a:r>
                        <a:rPr lang="zh-CN" altLang="en-US" sz="1000" b="0" dirty="0"/>
                        <a:t>、</a:t>
                      </a:r>
                      <a:r>
                        <a:rPr lang="en-US" altLang="zh-CN" sz="1000" b="0" dirty="0"/>
                        <a:t>JavaScript</a:t>
                      </a:r>
                      <a:endParaRPr lang="en-US" altLang="zh-CN" sz="1000" b="0" dirty="0"/>
                    </a:p>
                    <a:p>
                      <a:endParaRPr lang="zh-CN" altLang="en-US" sz="1000" dirty="0"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2021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lang="zh-CN" altLang="en-US" sz="1000" b="1" dirty="0"/>
                        <a:t>后端</a:t>
                      </a:r>
                      <a:r>
                        <a:rPr lang="zh-CN" altLang="en-US" sz="1000" dirty="0"/>
                        <a:t>：</a:t>
                      </a:r>
                      <a:r>
                        <a:rPr lang="en-US" altLang="zh-CN" sz="1000" b="0" dirty="0"/>
                        <a:t>Django</a:t>
                      </a:r>
                      <a:r>
                        <a:rPr lang="zh-CN" altLang="en-US" sz="1000" b="0" dirty="0"/>
                        <a:t>框架（</a:t>
                      </a:r>
                      <a:r>
                        <a:rPr lang="en-US" altLang="zh-CN" sz="1000" b="0" dirty="0"/>
                        <a:t>Python</a:t>
                      </a:r>
                      <a:r>
                        <a:rPr lang="zh-CN" altLang="en-US" sz="1000" b="0" dirty="0"/>
                        <a:t>）</a:t>
                      </a:r>
                      <a:endParaRPr lang="zh-CN" altLang="en-US" sz="1000" b="0" dirty="0"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202147"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数据分析：</a:t>
                      </a:r>
                      <a:r>
                        <a:rPr lang="zh-CN" altLang="en-US" sz="1000" b="0" dirty="0"/>
                        <a:t>基于用户需求和景点数据（推荐算法）</a:t>
                      </a:r>
                      <a:endParaRPr lang="zh-CN" altLang="en-US" sz="1000" b="0" dirty="0"/>
                    </a:p>
                    <a:p>
                      <a:endParaRPr lang="zh-CN" altLang="en-US" sz="1000" b="1" dirty="0"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6" name="Google Shape;174;p34"/>
          <p:cNvSpPr txBox="1"/>
          <p:nvPr/>
        </p:nvSpPr>
        <p:spPr>
          <a:xfrm>
            <a:off x="5083727" y="316059"/>
            <a:ext cx="3236165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 b="0" i="0" u="none" strike="noStrike" cap="none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 b="0" i="0" u="none" strike="noStrike" cap="none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 b="0" i="0" u="none" strike="noStrike" cap="none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 b="0" i="0" u="none" strike="noStrike" cap="none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 b="0" i="0" u="none" strike="noStrike" cap="none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 b="0" i="0" u="none" strike="noStrike" cap="none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 b="0" i="0" u="none" strike="noStrike" cap="none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 b="0" i="0" u="none" strike="noStrike" cap="none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 b="0" i="0" u="none" strike="noStrike" cap="none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9pPr>
          </a:lstStyle>
          <a:p>
            <a:r>
              <a:rPr lang="en-US" altLang="zh-CN" dirty="0"/>
              <a:t>b. </a:t>
            </a:r>
            <a:r>
              <a:rPr lang="zh-CN" altLang="en-US" dirty="0"/>
              <a:t>技术需求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4"/>
          <p:cNvSpPr txBox="1">
            <a:spLocks noGrp="1"/>
          </p:cNvSpPr>
          <p:nvPr>
            <p:ph type="title"/>
          </p:nvPr>
        </p:nvSpPr>
        <p:spPr>
          <a:xfrm>
            <a:off x="715050" y="316059"/>
            <a:ext cx="3236165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c.</a:t>
            </a:r>
            <a:r>
              <a:rPr lang="zh-CN" altLang="en-US" dirty="0"/>
              <a:t>功能需求</a:t>
            </a:r>
            <a:r>
              <a:rPr lang="en-US" altLang="zh-CN" dirty="0"/>
              <a:t> </a:t>
            </a:r>
            <a:endParaRPr dirty="0"/>
          </a:p>
        </p:txBody>
      </p:sp>
      <p:graphicFrame>
        <p:nvGraphicFramePr>
          <p:cNvPr id="175" name="Google Shape;175;p34"/>
          <p:cNvGraphicFramePr/>
          <p:nvPr/>
        </p:nvGraphicFramePr>
        <p:xfrm>
          <a:off x="711215" y="1134220"/>
          <a:ext cx="2970927" cy="3779998"/>
        </p:xfrm>
        <a:graphic>
          <a:graphicData uri="http://schemas.openxmlformats.org/drawingml/2006/table">
            <a:tbl>
              <a:tblPr>
                <a:noFill/>
                <a:tableStyleId>{B544FE80-6C9C-450B-9784-8462905051BB}</a:tableStyleId>
              </a:tblPr>
              <a:tblGrid>
                <a:gridCol w="2970927"/>
              </a:tblGrid>
              <a:tr h="608606"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用户管理：</a:t>
                      </a:r>
                      <a:endParaRPr lang="zh-CN" altLang="en-US" sz="1000" b="1" dirty="0"/>
                    </a:p>
                    <a:p>
                      <a:r>
                        <a:rPr lang="zh-CN" altLang="en-US" sz="1000" b="0" dirty="0"/>
                        <a:t>用户注册和登录</a:t>
                      </a:r>
                      <a:endParaRPr lang="zh-CN" altLang="en-US" sz="1000" b="0" dirty="0"/>
                    </a:p>
                    <a:p>
                      <a:r>
                        <a:rPr lang="zh-CN" altLang="en-US" sz="1000" b="0" dirty="0"/>
                        <a:t>用户信息管理和安全设置</a:t>
                      </a:r>
                      <a:endParaRPr lang="zh-CN" altLang="en-US" sz="1000" b="0" dirty="0"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56496"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景点信息：</a:t>
                      </a:r>
                      <a:endParaRPr lang="zh-CN" altLang="en-US" sz="1000" b="1" dirty="0"/>
                    </a:p>
                    <a:p>
                      <a:r>
                        <a:rPr lang="zh-CN" altLang="en-US" sz="1000" b="0" dirty="0"/>
                        <a:t>浏览各类景点信息</a:t>
                      </a:r>
                      <a:endParaRPr lang="zh-CN" altLang="en-US" sz="1000" b="0" dirty="0"/>
                    </a:p>
                    <a:p>
                      <a:r>
                        <a:rPr lang="zh-CN" altLang="en-US" sz="1000" b="0" dirty="0"/>
                        <a:t>分类查找景点</a:t>
                      </a:r>
                      <a:endParaRPr lang="zh-CN" altLang="en-US" sz="1000" b="0" dirty="0"/>
                    </a:p>
                    <a:p>
                      <a:r>
                        <a:rPr lang="zh-CN" altLang="en-US" sz="1000" b="0" dirty="0"/>
                        <a:t>详尽的景点介绍和相关照片</a:t>
                      </a:r>
                      <a:endParaRPr lang="zh-CN" altLang="en-US" sz="1000" b="0" dirty="0"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08606"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门票预订：</a:t>
                      </a:r>
                      <a:endParaRPr lang="zh-CN" altLang="en-US" sz="1000" b="1" dirty="0"/>
                    </a:p>
                    <a:p>
                      <a:r>
                        <a:rPr lang="zh-CN" altLang="en-US" sz="1000" b="0" dirty="0"/>
                        <a:t>在线预订景点门票</a:t>
                      </a:r>
                      <a:endParaRPr lang="zh-CN" altLang="en-US" sz="1000" b="0" dirty="0"/>
                    </a:p>
                    <a:p>
                      <a:r>
                        <a:rPr lang="zh-CN" altLang="en-US" sz="1000" b="0" dirty="0"/>
                        <a:t>门票支付和确认</a:t>
                      </a:r>
                      <a:endParaRPr lang="zh-CN" altLang="en-US" sz="1000" b="0" dirty="0"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48842"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酒店预订：</a:t>
                      </a:r>
                      <a:endParaRPr lang="zh-CN" altLang="en-US" sz="1000" b="1" dirty="0"/>
                    </a:p>
                    <a:p>
                      <a:r>
                        <a:rPr lang="zh-CN" altLang="en-US" sz="1000" b="0" dirty="0"/>
                        <a:t>搜索和筛选酒店信息</a:t>
                      </a:r>
                      <a:endParaRPr lang="zh-CN" altLang="en-US" sz="1000" b="0" dirty="0"/>
                    </a:p>
                    <a:p>
                      <a:r>
                        <a:rPr lang="zh-CN" altLang="en-US" sz="1000" b="0" dirty="0"/>
                        <a:t>酒店预订和支付</a:t>
                      </a:r>
                      <a:endParaRPr lang="zh-CN" altLang="en-US" sz="1000" b="0" dirty="0"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48842"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旅游攻略：</a:t>
                      </a:r>
                      <a:endParaRPr lang="zh-CN" altLang="en-US" sz="1000" b="1" dirty="0"/>
                    </a:p>
                    <a:p>
                      <a:r>
                        <a:rPr lang="zh-CN" altLang="en-US" sz="1000" b="0" dirty="0"/>
                        <a:t>提供实用的旅游攻略</a:t>
                      </a:r>
                      <a:endParaRPr lang="zh-CN" altLang="en-US" sz="1000" b="0" dirty="0"/>
                    </a:p>
                    <a:p>
                      <a:r>
                        <a:rPr lang="zh-CN" altLang="en-US" sz="1000" b="0" dirty="0"/>
                        <a:t>旅行小贴士和当地文化介绍</a:t>
                      </a:r>
                      <a:endParaRPr lang="zh-CN" altLang="en-US" sz="1000" b="0" dirty="0"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08606"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个人中心：</a:t>
                      </a:r>
                      <a:endParaRPr lang="zh-CN" altLang="en-US" sz="1000" b="1" dirty="0"/>
                    </a:p>
                    <a:p>
                      <a:r>
                        <a:rPr lang="zh-CN" altLang="en-US" sz="1000" b="0" dirty="0"/>
                        <a:t>收藏和查看旅行计划</a:t>
                      </a:r>
                      <a:endParaRPr lang="zh-CN" altLang="en-US" sz="1000" b="0" dirty="0"/>
                    </a:p>
                    <a:p>
                      <a:r>
                        <a:rPr lang="zh-CN" altLang="en-US" sz="1000" b="0" dirty="0"/>
                        <a:t>记录旅行日记</a:t>
                      </a:r>
                      <a:endParaRPr lang="zh-CN" altLang="en-US" sz="1000" b="0" dirty="0"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78" name="Google Shape;178;p34"/>
          <p:cNvSpPr txBox="1"/>
          <p:nvPr/>
        </p:nvSpPr>
        <p:spPr>
          <a:xfrm>
            <a:off x="4335274" y="4146800"/>
            <a:ext cx="327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4335274" y="132651"/>
            <a:ext cx="0" cy="4878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Google Shape;175;p34"/>
          <p:cNvGraphicFramePr/>
          <p:nvPr/>
        </p:nvGraphicFramePr>
        <p:xfrm>
          <a:off x="5025005" y="1134220"/>
          <a:ext cx="3240000" cy="3780000"/>
        </p:xfrm>
        <a:graphic>
          <a:graphicData uri="http://schemas.openxmlformats.org/drawingml/2006/table">
            <a:tbl>
              <a:tblPr>
                <a:noFill/>
                <a:tableStyleId>{B544FE80-6C9C-450B-9784-8462905051BB}</a:tableStyleId>
              </a:tblPr>
              <a:tblGrid>
                <a:gridCol w="3240000"/>
              </a:tblGrid>
              <a:tr h="945000"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性能需求：</a:t>
                      </a:r>
                      <a:r>
                        <a:rPr lang="zh-CN" altLang="en-US" sz="1000" dirty="0"/>
                        <a:t>系统应能够处理高并发访问，确保用户体验流畅。</a:t>
                      </a:r>
                      <a:endParaRPr lang="zh-CN" altLang="en-US" sz="1000" dirty="0"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945000"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安全性：</a:t>
                      </a:r>
                      <a:r>
                        <a:rPr lang="zh-CN" altLang="en-US" sz="1000" dirty="0"/>
                        <a:t>用户数据应加密存储，防止数据泄露。</a:t>
                      </a:r>
                      <a:endParaRPr lang="zh-CN" altLang="en-US" sz="1000" dirty="0"/>
                    </a:p>
                    <a:p>
                      <a:endParaRPr lang="zh-CN" altLang="en-US" sz="1000" dirty="0"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945000"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可用性：</a:t>
                      </a:r>
                      <a:r>
                        <a:rPr lang="zh-CN" altLang="en-US" sz="1000" dirty="0"/>
                        <a:t>系统界面友好，操作简便，易于学习和使用。</a:t>
                      </a:r>
                      <a:endParaRPr lang="zh-CN" altLang="en-US" sz="1000" dirty="0"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945000">
                <a:tc>
                  <a:txBody>
                    <a:bodyPr/>
                    <a:lstStyle/>
                    <a:p>
                      <a:r>
                        <a:rPr lang="zh-CN" altLang="en-US" sz="1000" b="1" dirty="0"/>
                        <a:t>可扩展性：</a:t>
                      </a:r>
                      <a:r>
                        <a:rPr lang="zh-CN" altLang="en-US" sz="1000" dirty="0"/>
                        <a:t>系统应能够随着业务发展进行功能扩展。</a:t>
                      </a:r>
                      <a:endParaRPr lang="zh-CN" altLang="en-US" sz="1000" dirty="0"/>
                    </a:p>
                    <a:p>
                      <a:endParaRPr lang="zh-CN" altLang="en-US" sz="1000" b="1" dirty="0"/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6" name="Google Shape;174;p34"/>
          <p:cNvSpPr txBox="1"/>
          <p:nvPr/>
        </p:nvSpPr>
        <p:spPr>
          <a:xfrm>
            <a:off x="5142451" y="316059"/>
            <a:ext cx="3236165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 b="0" i="0" u="none" strike="noStrike" cap="none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 b="0" i="0" u="none" strike="noStrike" cap="none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 b="0" i="0" u="none" strike="noStrike" cap="none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 b="0" i="0" u="none" strike="noStrike" cap="none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 b="0" i="0" u="none" strike="noStrike" cap="none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 b="0" i="0" u="none" strike="noStrike" cap="none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 b="0" i="0" u="none" strike="noStrike" cap="none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 b="0" i="0" u="none" strike="noStrike" cap="none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bin Medium"/>
              <a:buNone/>
              <a:defRPr sz="3000" b="0" i="0" u="none" strike="noStrike" cap="none">
                <a:solidFill>
                  <a:schemeClr val="dk1"/>
                </a:solidFill>
                <a:latin typeface="Cabin Medium"/>
                <a:ea typeface="Cabin Medium"/>
                <a:cs typeface="Cabin Medium"/>
                <a:sym typeface="Cabin Medium"/>
              </a:defRPr>
            </a:lvl9pPr>
          </a:lstStyle>
          <a:p>
            <a:r>
              <a:rPr lang="en-US" altLang="zh-CN" dirty="0"/>
              <a:t>d. </a:t>
            </a:r>
            <a:r>
              <a:rPr lang="zh-CN" altLang="en-US" dirty="0"/>
              <a:t>非功能需求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>
            <a:spLocks noGrp="1"/>
          </p:cNvSpPr>
          <p:nvPr>
            <p:ph type="title"/>
          </p:nvPr>
        </p:nvSpPr>
        <p:spPr>
          <a:xfrm>
            <a:off x="1143000" y="2228850"/>
            <a:ext cx="3429000" cy="7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软件设计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3" name="Google Shape;213;p37"/>
          <p:cNvSpPr txBox="1">
            <a:spLocks noGrp="1"/>
          </p:cNvSpPr>
          <p:nvPr>
            <p:ph type="title" idx="2"/>
          </p:nvPr>
        </p:nvSpPr>
        <p:spPr>
          <a:xfrm>
            <a:off x="1143000" y="1429650"/>
            <a:ext cx="34290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dirty="0"/>
              <a:t>02</a:t>
            </a:r>
            <a:endParaRPr dirty="0"/>
          </a:p>
        </p:txBody>
      </p:sp>
      <p:pic>
        <p:nvPicPr>
          <p:cNvPr id="215" name="Google Shape;215;p37"/>
          <p:cNvPicPr preferRelativeResize="0">
            <a:picLocks noGrp="1"/>
          </p:cNvPicPr>
          <p:nvPr>
            <p:ph type="pic" idx="3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5715000" y="125"/>
            <a:ext cx="3429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 txBox="1">
            <a:spLocks noGrp="1"/>
          </p:cNvSpPr>
          <p:nvPr>
            <p:ph type="title"/>
          </p:nvPr>
        </p:nvSpPr>
        <p:spPr>
          <a:xfrm>
            <a:off x="715050" y="326279"/>
            <a:ext cx="77139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a.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设计目标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1" name="Google Shape;221;p38"/>
          <p:cNvSpPr txBox="1">
            <a:spLocks noGrp="1"/>
          </p:cNvSpPr>
          <p:nvPr>
            <p:ph type="body" idx="1"/>
          </p:nvPr>
        </p:nvSpPr>
        <p:spPr>
          <a:xfrm>
            <a:off x="715001" y="1175200"/>
            <a:ext cx="7494622" cy="20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zh-CN" altLang="en-US" sz="2000">
                <a:latin typeface="+mj-ea"/>
                <a:ea typeface="+mj-ea"/>
              </a:rPr>
              <a:t>系统功能设计：确保系统具备准确的旅游推荐、用户偏好匹配、路线规划等核心功能。</a:t>
            </a:r>
            <a:endParaRPr lang="en-US" altLang="zh-CN" sz="200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200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2000">
                <a:latin typeface="+mj-ea"/>
                <a:ea typeface="+mj-ea"/>
              </a:rPr>
              <a:t>高可用性与可维护性：系统架构应具有较高的可用性，能够满足高并发访问需求，并便于后期维护和升级。</a:t>
            </a:r>
            <a:endParaRPr lang="en-US" altLang="zh-CN" sz="200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200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2000">
                <a:latin typeface="+mj-ea"/>
                <a:ea typeface="+mj-ea"/>
              </a:rPr>
              <a:t>用户体验优化：通过精美的前端界面和便捷的操作流程，提升用户体验。</a:t>
            </a:r>
            <a:endParaRPr lang="en-US" altLang="zh-CN" sz="200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200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CN" altLang="en-US" sz="2000">
                <a:latin typeface="+mj-ea"/>
                <a:ea typeface="+mj-ea"/>
              </a:rPr>
              <a:t>性能设计：利用大数据技术提高系统的数据处理能力，确保系统能够处理大量的评论数据和用户请求</a:t>
            </a:r>
            <a:endParaRPr sz="200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9"/>
          <p:cNvSpPr txBox="1">
            <a:spLocks noGrp="1"/>
          </p:cNvSpPr>
          <p:nvPr>
            <p:ph type="title"/>
          </p:nvPr>
        </p:nvSpPr>
        <p:spPr>
          <a:xfrm>
            <a:off x="3572981" y="258163"/>
            <a:ext cx="3856800" cy="1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b.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系统架构设计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8" name="Google Shape;228;p39"/>
          <p:cNvSpPr txBox="1">
            <a:spLocks noGrp="1"/>
          </p:cNvSpPr>
          <p:nvPr>
            <p:ph type="body" idx="1"/>
          </p:nvPr>
        </p:nvSpPr>
        <p:spPr>
          <a:xfrm>
            <a:off x="3945835" y="1022826"/>
            <a:ext cx="4562061" cy="22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</a:rPr>
              <a:t>用户界面层：使用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Django</a:t>
            </a: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</a:rPr>
              <a:t>框架构建前端页面，允许用户输入兴趣、查看推荐结果，并展示路线规划图。</a:t>
            </a:r>
            <a:endParaRPr lang="en-US" altLang="zh-CN" sz="18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</a:rPr>
              <a:t>服务器层：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</a:rPr>
              <a:t>服务使用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Django</a:t>
            </a: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</a:rPr>
              <a:t>来处理前端请求，负责调用推荐算法模块并展示结果。</a:t>
            </a:r>
            <a:endParaRPr lang="en-US" altLang="zh-CN" sz="18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</a:rPr>
              <a:t>数据处理层：负责接收和清洗用户数据使，进行大数据处理和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LDA</a:t>
            </a: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</a:rPr>
              <a:t>主题建模。</a:t>
            </a:r>
            <a:endParaRPr lang="en-US" altLang="zh-CN" sz="18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</a:rPr>
              <a:t>数据存储层：使用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Hadoop HDFS</a:t>
            </a: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</a:rPr>
              <a:t>存储大量的用户评论和景点数据，提供高效的读取和写入功能。</a:t>
            </a:r>
            <a:endParaRPr lang="en-US" altLang="zh-CN" sz="18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</a:rPr>
              <a:t>推荐算法模块：基于</a:t>
            </a:r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LDA</a:t>
            </a:r>
            <a:r>
              <a:rPr lang="zh-CN" altLang="en-US" sz="1800">
                <a:latin typeface="宋体" panose="02010600030101010101" pitchFamily="2" charset="-122"/>
                <a:ea typeface="宋体" panose="02010600030101010101" pitchFamily="2" charset="-122"/>
              </a:rPr>
              <a:t>模型进行主题分析，结合用户输入的兴趣向量生成个性化推荐。</a:t>
            </a:r>
            <a:endParaRPr sz="1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29" name="Google Shape;229;p3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0" y="125"/>
            <a:ext cx="3429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38568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c.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前端模块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8" name="Google Shape;248;p41"/>
          <p:cNvSpPr txBox="1">
            <a:spLocks noGrp="1"/>
          </p:cNvSpPr>
          <p:nvPr>
            <p:ph type="subTitle" idx="5"/>
          </p:nvPr>
        </p:nvSpPr>
        <p:spPr>
          <a:xfrm>
            <a:off x="834369" y="1175200"/>
            <a:ext cx="38568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功能：用户输入兴趣，展示推荐的景点和路线。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/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/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技术：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HTML, CSS, JavaScript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/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/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设计：响应式设计，适配不同设备屏幕；用户交互简便，推荐展示直观。</a:t>
            </a:r>
            <a:endParaRPr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50" name="Google Shape;250;p41"/>
          <p:cNvPicPr preferRelativeResize="0">
            <a:picLocks noGrp="1"/>
          </p:cNvPicPr>
          <p:nvPr>
            <p:ph type="pic" idx="7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5715000" y="125"/>
            <a:ext cx="3429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National Parks of the World by Slidesgo">
  <a:themeElements>
    <a:clrScheme name="Simple Light">
      <a:dk1>
        <a:srgbClr val="403936"/>
      </a:dk1>
      <a:lt1>
        <a:srgbClr val="E0D4CC"/>
      </a:lt1>
      <a:dk2>
        <a:srgbClr val="AA9F9A"/>
      </a:dk2>
      <a:lt2>
        <a:srgbClr val="858874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039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2161</Words>
  <Application>WPS 演示</Application>
  <PresentationFormat>全屏显示(16:9)</PresentationFormat>
  <Paragraphs>194</Paragraphs>
  <Slides>17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0" baseType="lpstr">
      <vt:lpstr>Arial</vt:lpstr>
      <vt:lpstr>宋体</vt:lpstr>
      <vt:lpstr>Wingdings</vt:lpstr>
      <vt:lpstr>Arial</vt:lpstr>
      <vt:lpstr>Cabin Medium</vt:lpstr>
      <vt:lpstr>Segoe Print</vt:lpstr>
      <vt:lpstr>Cabin</vt:lpstr>
      <vt:lpstr>等线</vt:lpstr>
      <vt:lpstr>Times New Roman</vt:lpstr>
      <vt:lpstr>黑体</vt:lpstr>
      <vt:lpstr>微软雅黑</vt:lpstr>
      <vt:lpstr>Arial Unicode MS</vt:lpstr>
      <vt:lpstr>National Parks of the World by Slidesgo</vt:lpstr>
      <vt:lpstr>北京市旅游 路线推荐</vt:lpstr>
      <vt:lpstr>系统概要</vt:lpstr>
      <vt:lpstr>01</vt:lpstr>
      <vt:lpstr>a. 项目背景</vt:lpstr>
      <vt:lpstr>c.功能需求 </vt:lpstr>
      <vt:lpstr>02</vt:lpstr>
      <vt:lpstr>a.设计目标</vt:lpstr>
      <vt:lpstr>b.系统架构设计</vt:lpstr>
      <vt:lpstr>c.前端模块</vt:lpstr>
      <vt:lpstr>d.后端模块</vt:lpstr>
      <vt:lpstr>03 软件测试 </vt:lpstr>
      <vt:lpstr>03 软件测试</vt:lpstr>
      <vt:lpstr>03 软件测试</vt:lpstr>
      <vt:lpstr>03 软件测试</vt:lpstr>
      <vt:lpstr>03 软件测试</vt:lpstr>
      <vt:lpstr>Our team</vt:lpstr>
      <vt:lpstr>谢	谢	聆	听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姚依妍</dc:creator>
  <cp:lastModifiedBy>莹颖</cp:lastModifiedBy>
  <cp:revision>11</cp:revision>
  <dcterms:created xsi:type="dcterms:W3CDTF">2025-01-11T06:43:11Z</dcterms:created>
  <dcterms:modified xsi:type="dcterms:W3CDTF">2025-01-11T06:44:57Z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A1F0D4889DEE472F990530B66C32D573_13</vt:lpwstr>
  </property>
  <property fmtid="{D5CDD505-2E9C-101B-9397-08002B2CF9AE}" pid="3" name="KSOProductBuildVer">
    <vt:lpwstr>2052-12.1.0.19302</vt:lpwstr>
  </property>
</Properties>
</file>